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PT Sans Narrow"/>
      <p:regular r:id="rId10"/>
      <p:bold r:id="rId11"/>
    </p:embeddedFont>
    <p:embeddedFont>
      <p:font typeface="Open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TSansNarrow-bold.fntdata"/><Relationship Id="rId10" Type="http://schemas.openxmlformats.org/officeDocument/2006/relationships/font" Target="fonts/PTSansNarrow-regular.fntdata"/><Relationship Id="rId13" Type="http://schemas.openxmlformats.org/officeDocument/2006/relationships/font" Target="fonts/OpenSans-bold.fntdata"/><Relationship Id="rId12" Type="http://schemas.openxmlformats.org/officeDocument/2006/relationships/font" Target="fonts/OpenSans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15" Type="http://schemas.openxmlformats.org/officeDocument/2006/relationships/font" Target="fonts/OpenSans-boldItalic.fntdata"/><Relationship Id="rId14" Type="http://schemas.openxmlformats.org/officeDocument/2006/relationships/font" Target="fonts/OpenSans-italic.fntdata"/><Relationship Id="rId5" Type="http://schemas.openxmlformats.org/officeDocument/2006/relationships/slide" Target="slides/slide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199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199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2" name="Shape 12"/>
          <p:cNvGrpSpPr/>
          <p:nvPr/>
        </p:nvGrpSpPr>
        <p:grpSpPr>
          <a:xfrm>
            <a:off x="1004143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0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8" name="Shape 18"/>
          <p:cNvSpPr txBox="1"/>
          <p:nvPr>
            <p:ph type="ctrTitle"/>
          </p:nvPr>
        </p:nvSpPr>
        <p:spPr>
          <a:xfrm>
            <a:off x="1004150" y="1751764"/>
            <a:ext cx="7136700" cy="1022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137225" y="2850039"/>
            <a:ext cx="48704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266175"/>
            <a:ext cx="3999899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832400" y="1266175"/>
            <a:ext cx="3999899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526350"/>
            <a:ext cx="5613599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265500" y="1039675"/>
            <a:ext cx="4045199" cy="1675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268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311700" y="423072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x="311700" y="1304850"/>
            <a:ext cx="8520599" cy="1538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11700" y="2995650"/>
            <a:ext cx="8520599" cy="1071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Relationship Id="rId3" Type="http://schemas.openxmlformats.org/officeDocument/2006/relationships/image" Target="../media/image02.png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884900" y="637123"/>
            <a:ext cx="7255800" cy="1380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Countering: “Pushing Against” a Text</a:t>
            </a:r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2137225" y="2850039"/>
            <a:ext cx="48704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825" y="1915925"/>
            <a:ext cx="8649175" cy="308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ctrTitle"/>
          </p:nvPr>
        </p:nvSpPr>
        <p:spPr>
          <a:xfrm>
            <a:off x="174825" y="119625"/>
            <a:ext cx="7966200" cy="3579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rPr b="0"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counter is to “push back” against the text in some way (disagree with it, challenge something it says, or interpret it differently.)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1" type="subTitle"/>
          </p:nvPr>
        </p:nvSpPr>
        <p:spPr>
          <a:xfrm>
            <a:off x="1180275" y="494514"/>
            <a:ext cx="48704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 sz="3600"/>
              <a:t>COUNTERING-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2668375" y="2916800"/>
            <a:ext cx="4784700" cy="295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6850" y="2916800"/>
            <a:ext cx="3670300" cy="220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ctrTitle"/>
          </p:nvPr>
        </p:nvSpPr>
        <p:spPr>
          <a:xfrm>
            <a:off x="1004150" y="1751764"/>
            <a:ext cx="7136700" cy="10223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>
            <p:ph idx="1" type="subTitle"/>
          </p:nvPr>
        </p:nvSpPr>
        <p:spPr>
          <a:xfrm>
            <a:off x="4757050" y="469300"/>
            <a:ext cx="3772500" cy="2005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CLAIM: THE BEST WAY TO PICK UP GUYS IS TO LIGHT YOUR HAIR ON FIRE.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99" y="77675"/>
            <a:ext cx="4497824" cy="500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0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Quick Write: Counter one or more of the pieces of evidence provided for the claim, the best way to pick up guys is to light your hair on fire.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184025" y="1821850"/>
            <a:ext cx="8648400" cy="2747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1.You will be sparkly, bright and absolutely radiating.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Your guy will feel like a knight in shining armor, when he rescues you.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The crisis will invoke such a deep sympathy for you that he will be unable to ever let you go.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 You will be flaming hot!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599" cy="707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Philosophical Chairs 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266325"/>
            <a:ext cx="8520599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4800"/>
              <a:t>Prompt: </a:t>
            </a:r>
            <a:r>
              <a:rPr lang="en"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Should schools monitor students’ private social media activity?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