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2" name="Shape 14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8" name="Shape 1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Do the same thing as the first one.</a:t>
            </a: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rtl="0">
              <a:spcBef>
                <a:spcPts val="0"/>
              </a:spcBef>
              <a:buNone/>
            </a:pPr>
            <a:r>
              <a:rPr lang="en-US"/>
              <a:t>Do the same thing as previous ones.</a:t>
            </a:r>
          </a:p>
          <a:p>
            <a:pPr lvl="0" rtl="0">
              <a:spcBef>
                <a:spcPts val="0"/>
              </a:spcBef>
              <a:buNone/>
            </a:pPr>
            <a:r>
              <a:rPr lang="en-US"/>
              <a:t>now think about what you have just done--the evidence was provided for you, you didn’t have to go through and mine a text for it.  It is early in the sequence to give the students that high  level of support for practicing what may be and is likely going to be very useful for them.  Focuses on a few choices of how to begin to do this. The kind of criteria they would applyin selecting evidence that is logical and relevantin making their agruments. Good practice for students to understand and gain insight into why they chose what they did, becuase they have to make a case to students who may disagree about what they think is the most logical and relevant evidence.  They also have other opportunities to think about other perspectives and other lines of thinking and could actually change their mind as they are discussing with other students. ISo if they want to change their ranking they are encouraged to do so.  Start in groups and then open it up to class discussion based on how much time they have</a:t>
            </a:r>
          </a:p>
          <a:p>
            <a:pPr lvl="0">
              <a:spcBef>
                <a:spcPts val="0"/>
              </a:spcBef>
              <a:buNone/>
            </a:pPr>
            <a:r>
              <a:t/>
            </a:r>
            <a:endParaRPr/>
          </a:p>
        </p:txBody>
      </p:sp>
      <p:sp>
        <p:nvSpPr>
          <p:cNvPr id="166" name="Shape 1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2" name="Shape 17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8" name="Shape 1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96" name="Shape 19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Think and reflect and tie the ends together and think about the larger picture regarding what makes effective logical and relevant evidence to use to support a claim. so you can chart an anchor chart on the wall, at your table, where you are talking through together what makes good evidence. So this is a place where you can help students name the criteria of logical and effective evidence.  Hang it in your room and you can come back to this with your students throughout the year. To rethink and revise the characteristics of effective evidence.</a:t>
            </a:r>
          </a:p>
        </p:txBody>
      </p:sp>
      <p:sp>
        <p:nvSpPr>
          <p:cNvPr id="202" name="Shape 2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8" name="Shape 2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4" name="Shape 2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0" name="Shape 2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Taken from the Crwp’s on demand digital professional development. Your guide when you are planning ti present this unit, or the individual skill.</a:t>
            </a: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You are the students today...</a:t>
            </a: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6" name="Shape 1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0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00" u="none" cap="none" strike="noStrike">
                <a:solidFill>
                  <a:schemeClr val="dk1"/>
                </a:solidFill>
                <a:latin typeface="Calibri"/>
                <a:ea typeface="Calibri"/>
                <a:cs typeface="Calibri"/>
                <a:sym typeface="Calibri"/>
              </a:rPr>
              <a:t>Ranking Evidence</a:t>
            </a:r>
            <a:r>
              <a:rPr lang="en-US" sz="3900"/>
              <a:t> Mini-Unit</a:t>
            </a:r>
          </a:p>
        </p:txBody>
      </p:sp>
      <p:sp>
        <p:nvSpPr>
          <p:cNvPr id="85" name="Shape 85"/>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rgbClr val="888888"/>
              </a:buClr>
              <a:buSzPct val="25000"/>
              <a:buFont typeface="Arial"/>
              <a:buNone/>
            </a:pPr>
            <a:r>
              <a:t/>
            </a:r>
            <a:endParaRPr/>
          </a:p>
          <a:p>
            <a:pPr indent="0" lvl="0" marL="0" marR="0" rtl="0" algn="ctr">
              <a:spcBef>
                <a:spcPts val="0"/>
              </a:spcBef>
              <a:spcAft>
                <a:spcPts val="0"/>
              </a:spcAft>
              <a:buClr>
                <a:srgbClr val="888888"/>
              </a:buClr>
              <a:buSzPct val="25000"/>
              <a:buFont typeface="Arial"/>
              <a:buNone/>
            </a:pPr>
            <a:r>
              <a:rPr b="0" i="0" lang="en-US" sz="3200" u="none" cap="none" strike="noStrike">
                <a:solidFill>
                  <a:srgbClr val="888888"/>
                </a:solidFill>
                <a:latin typeface="Calibri"/>
                <a:ea typeface="Calibri"/>
                <a:cs typeface="Calibri"/>
                <a:sym typeface="Calibri"/>
              </a:rPr>
              <a:t>College Ready Writing Program</a:t>
            </a:r>
          </a:p>
          <a:p>
            <a:pPr indent="0" lvl="0" marL="0" marR="0" rtl="0" algn="ctr">
              <a:spcBef>
                <a:spcPts val="560"/>
              </a:spcBef>
              <a:spcAft>
                <a:spcPts val="0"/>
              </a:spcAft>
              <a:buClr>
                <a:srgbClr val="888888"/>
              </a:buClr>
              <a:buSzPct val="25000"/>
              <a:buFont typeface="Arial"/>
              <a:buNone/>
            </a:pPr>
            <a:r>
              <a:rPr b="0" i="0" lang="en-US" sz="2800" u="none" cap="none" strike="noStrike">
                <a:solidFill>
                  <a:srgbClr val="888888"/>
                </a:solidFill>
                <a:latin typeface="Calibri"/>
                <a:ea typeface="Calibri"/>
                <a:cs typeface="Calibri"/>
                <a:sym typeface="Calibri"/>
              </a:rPr>
              <a:t>Barbara MacDonald and Christina McGee</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Calibri"/>
                <a:ea typeface="Calibri"/>
                <a:cs typeface="Calibri"/>
                <a:sym typeface="Calibri"/>
              </a:rPr>
              <a:t>Douglas, AZ  Friday, February 5, 2016</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600" u="none" cap="none" strike="noStrike">
                <a:solidFill>
                  <a:schemeClr val="dk1"/>
                </a:solidFill>
                <a:latin typeface="Calibri"/>
                <a:ea typeface="Calibri"/>
                <a:cs typeface="Calibri"/>
                <a:sym typeface="Calibri"/>
              </a:rPr>
              <a:t>Opening Short Discussion</a:t>
            </a:r>
          </a:p>
        </p:txBody>
      </p:sp>
      <p:sp>
        <p:nvSpPr>
          <p:cNvPr id="91" name="Shape 9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US" sz="4000" u="none" cap="none" strike="noStrike">
                <a:solidFill>
                  <a:schemeClr val="dk1"/>
                </a:solidFill>
                <a:latin typeface="Calibri"/>
                <a:ea typeface="Calibri"/>
                <a:cs typeface="Calibri"/>
                <a:sym typeface="Calibri"/>
              </a:rPr>
              <a:t>Please, turn and discuss with 2-3 people near you the following question:</a:t>
            </a:r>
          </a:p>
          <a:p>
            <a:pPr indent="-342900" lvl="0" marL="342900" marR="0" rtl="0" algn="l">
              <a:spcBef>
                <a:spcPts val="800"/>
              </a:spcBef>
              <a:buClr>
                <a:schemeClr val="dk1"/>
              </a:buClr>
              <a:buSzPct val="100000"/>
              <a:buFont typeface="Arial"/>
              <a:buChar char="•"/>
            </a:pPr>
            <a:r>
              <a:rPr b="0" i="0" lang="en-US" sz="4000" u="none" cap="none" strike="noStrike">
                <a:solidFill>
                  <a:schemeClr val="dk1"/>
                </a:solidFill>
                <a:latin typeface="Calibri"/>
                <a:ea typeface="Calibri"/>
                <a:cs typeface="Calibri"/>
                <a:sym typeface="Calibri"/>
              </a:rPr>
              <a:t>Why is Argumentation a Critical 21st Century Skill?</a:t>
            </a:r>
            <a:br>
              <a:rPr b="0" i="0" lang="en-US" sz="4000" u="none" cap="none" strike="noStrike">
                <a:solidFill>
                  <a:schemeClr val="dk1"/>
                </a:solidFill>
                <a:latin typeface="Calibri"/>
                <a:ea typeface="Calibri"/>
                <a:cs typeface="Calibri"/>
                <a:sym typeface="Calibri"/>
              </a:rPr>
            </a:b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lang="en-US"/>
              <a:t>Ranking the Evidence</a:t>
            </a:r>
          </a:p>
        </p:txBody>
      </p:sp>
      <p:sp>
        <p:nvSpPr>
          <p:cNvPr id="145" name="Shape 14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This activity is highly supported, with the evidence being provided for students so that they can practice the process of evaluating the evidence, a skill they will apply later on when mining texts for evidence to use in support of their own claim.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lang="en-US"/>
              <a:t>Ranking the Evidence</a:t>
            </a:r>
          </a:p>
        </p:txBody>
      </p:sp>
      <p:sp>
        <p:nvSpPr>
          <p:cNvPr id="151" name="Shape 15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For the discussion, students complete the ranking on their own, then discuss in small groups, then discuss as a class. Depending on available time, the class discussion may not involve all three claims and evidence.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2000" u="none" cap="none" strike="noStrike">
                <a:solidFill>
                  <a:schemeClr val="dk1"/>
                </a:solidFill>
                <a:latin typeface="Calibri"/>
                <a:ea typeface="Calibri"/>
                <a:cs typeface="Calibri"/>
                <a:sym typeface="Calibri"/>
              </a:rPr>
              <a:t>Evidence Ranking*</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For each claim, rank the provided evidence from 1-4, 1 being the most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 and 4 being the least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a:t>
            </a:r>
          </a:p>
        </p:txBody>
      </p:sp>
      <p:sp>
        <p:nvSpPr>
          <p:cNvPr id="157" name="Shape 15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0" i="0" lang="en-US" sz="1950" u="none" cap="none" strike="noStrike">
                <a:solidFill>
                  <a:schemeClr val="dk1"/>
                </a:solidFill>
                <a:latin typeface="Calibri"/>
                <a:ea typeface="Calibri"/>
                <a:cs typeface="Calibri"/>
                <a:sym typeface="Calibri"/>
              </a:rPr>
              <a:t> </a:t>
            </a:r>
          </a:p>
          <a:p>
            <a:pPr indent="0" lvl="0" marL="0" marR="0" rtl="0" algn="l">
              <a:lnSpc>
                <a:spcPct val="80000"/>
              </a:lnSpc>
              <a:spcBef>
                <a:spcPts val="390"/>
              </a:spcBef>
              <a:spcAft>
                <a:spcPts val="0"/>
              </a:spcAft>
              <a:buClr>
                <a:srgbClr val="FF0000"/>
              </a:buClr>
              <a:buSzPct val="25000"/>
              <a:buFont typeface="Arial"/>
              <a:buNone/>
            </a:pPr>
            <a:r>
              <a:rPr b="1" i="0" lang="en-US" sz="1950" u="none" cap="none" strike="noStrike">
                <a:solidFill>
                  <a:srgbClr val="FF0000"/>
                </a:solidFill>
                <a:latin typeface="Calibri"/>
                <a:ea typeface="Calibri"/>
                <a:cs typeface="Calibri"/>
                <a:sym typeface="Calibri"/>
              </a:rPr>
              <a:t>Claim: </a:t>
            </a:r>
            <a:r>
              <a:rPr b="1" i="0" lang="en-US" sz="1950" u="none" cap="none" strike="noStrike">
                <a:solidFill>
                  <a:schemeClr val="dk1"/>
                </a:solidFill>
                <a:latin typeface="Calibri"/>
                <a:ea typeface="Calibri"/>
                <a:cs typeface="Calibri"/>
                <a:sym typeface="Calibri"/>
              </a:rPr>
              <a:t>Harry Potter and the Deathly Hollows—Part 2 is the best movie of the year.</a:t>
            </a:r>
          </a:p>
          <a:p>
            <a:pPr indent="0" lvl="0" marL="0" marR="0" rtl="0" algn="l">
              <a:lnSpc>
                <a:spcPct val="80000"/>
              </a:lnSpc>
              <a:spcBef>
                <a:spcPts val="390"/>
              </a:spcBef>
              <a:spcAft>
                <a:spcPts val="0"/>
              </a:spcAft>
              <a:buClr>
                <a:srgbClr val="0070C0"/>
              </a:buClr>
              <a:buSzPct val="25000"/>
              <a:buFont typeface="Arial"/>
              <a:buNone/>
            </a:pPr>
            <a:r>
              <a:rPr b="1" i="0" lang="en-US" sz="1950" u="none" cap="none" strike="noStrike">
                <a:solidFill>
                  <a:srgbClr val="0070C0"/>
                </a:solidFill>
                <a:latin typeface="Calibri"/>
                <a:ea typeface="Calibri"/>
                <a:cs typeface="Calibri"/>
                <a:sym typeface="Calibri"/>
              </a:rPr>
              <a:t>Audience: </a:t>
            </a:r>
            <a:r>
              <a:rPr b="1" i="0" lang="en-US" sz="1950" u="none" cap="none" strike="noStrike">
                <a:solidFill>
                  <a:schemeClr val="dk1"/>
                </a:solidFill>
                <a:latin typeface="Calibri"/>
                <a:ea typeface="Calibri"/>
                <a:cs typeface="Calibri"/>
                <a:sym typeface="Calibri"/>
              </a:rPr>
              <a:t> Classmates</a:t>
            </a:r>
          </a:p>
          <a:p>
            <a:pPr indent="0" lvl="0" marL="0" marR="0" rtl="0" algn="l">
              <a:lnSpc>
                <a:spcPct val="80000"/>
              </a:lnSpc>
              <a:spcBef>
                <a:spcPts val="390"/>
              </a:spcBef>
              <a:spcAft>
                <a:spcPts val="0"/>
              </a:spcAft>
              <a:buClr>
                <a:schemeClr val="dk1"/>
              </a:buClr>
              <a:buSzPct val="25000"/>
              <a:buFont typeface="Arial"/>
              <a:buNone/>
            </a:pPr>
            <a:r>
              <a:t/>
            </a:r>
            <a:endParaRPr b="0" i="0" sz="1950" u="none" cap="none" strike="noStrike">
              <a:solidFill>
                <a:schemeClr val="dk1"/>
              </a:solidFill>
              <a:latin typeface="Calibri"/>
              <a:ea typeface="Calibri"/>
              <a:cs typeface="Calibri"/>
              <a:sym typeface="Calibri"/>
            </a:endParaRP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___A. </a:t>
            </a:r>
            <a:r>
              <a:rPr b="0" i="1" lang="en-US" sz="1950" u="none" cap="none" strike="noStrike">
                <a:solidFill>
                  <a:schemeClr val="dk1"/>
                </a:solidFill>
                <a:latin typeface="Calibri"/>
                <a:ea typeface="Calibri"/>
                <a:cs typeface="Calibri"/>
                <a:sym typeface="Calibri"/>
              </a:rPr>
              <a:t>Harry Potter and the Deathly Hallows—Part 2</a:t>
            </a:r>
            <a:r>
              <a:rPr b="0" i="0" lang="en-US" sz="1950" u="none" cap="none" strike="noStrike">
                <a:solidFill>
                  <a:schemeClr val="dk1"/>
                </a:solidFill>
                <a:latin typeface="Calibri"/>
                <a:ea typeface="Calibri"/>
                <a:cs typeface="Calibri"/>
                <a:sym typeface="Calibri"/>
              </a:rPr>
              <a:t> made much more money on its first weekend than any other movie ever has.</a:t>
            </a: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___B. When I saw the movie, most of the people didn’t leave their seats until after the credits were completely finished.</a:t>
            </a: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___C. Over 180,000 people gave it an average rating of 4.5 out of 5 starts on the Rotten Tomatoes Review site.</a:t>
            </a: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___D. Joe Morgenstern of the </a:t>
            </a:r>
            <a:r>
              <a:rPr b="0" i="1" lang="en-US" sz="1950" u="none" cap="none" strike="noStrike">
                <a:solidFill>
                  <a:schemeClr val="dk1"/>
                </a:solidFill>
                <a:latin typeface="Calibri"/>
                <a:ea typeface="Calibri"/>
                <a:cs typeface="Calibri"/>
                <a:sym typeface="Calibri"/>
              </a:rPr>
              <a:t>Wall Street Journal</a:t>
            </a:r>
            <a:r>
              <a:rPr b="0" i="0" lang="en-US" sz="1950" u="none" cap="none" strike="noStrike">
                <a:solidFill>
                  <a:schemeClr val="dk1"/>
                </a:solidFill>
                <a:latin typeface="Calibri"/>
                <a:ea typeface="Calibri"/>
                <a:cs typeface="Calibri"/>
                <a:sym typeface="Calibri"/>
              </a:rPr>
              <a:t> calls it “The best possible end for the series that began a decade ago.”</a:t>
            </a:r>
          </a:p>
          <a:p>
            <a:pPr indent="0" lvl="0" marL="0" marR="0" rtl="0" algn="l">
              <a:lnSpc>
                <a:spcPct val="80000"/>
              </a:lnSpc>
              <a:spcBef>
                <a:spcPts val="208"/>
              </a:spcBef>
              <a:buClr>
                <a:schemeClr val="dk1"/>
              </a:buClr>
              <a:buSzPct val="25000"/>
              <a:buFont typeface="Arial"/>
              <a:buNone/>
            </a:pPr>
            <a:br>
              <a:rPr b="0" i="0" lang="en-US" sz="1040" u="none" cap="none" strike="noStrike">
                <a:solidFill>
                  <a:schemeClr val="dk1"/>
                </a:solidFill>
                <a:latin typeface="Calibri"/>
                <a:ea typeface="Calibri"/>
                <a:cs typeface="Calibri"/>
                <a:sym typeface="Calibri"/>
              </a:rPr>
            </a:b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2000" u="none" cap="none" strike="noStrike">
                <a:solidFill>
                  <a:schemeClr val="dk1"/>
                </a:solidFill>
                <a:latin typeface="Calibri"/>
                <a:ea typeface="Calibri"/>
                <a:cs typeface="Calibri"/>
                <a:sym typeface="Calibri"/>
              </a:rPr>
              <a:t>Evidence Ranking*</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For each claim, rank the provided evidence from 1-4, 1 being the most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 and 4 being the least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a:t>
            </a:r>
          </a:p>
        </p:txBody>
      </p:sp>
      <p:sp>
        <p:nvSpPr>
          <p:cNvPr id="163" name="Shape 16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i="0" lang="en-US" sz="1950" u="none" cap="none" strike="noStrike">
                <a:solidFill>
                  <a:srgbClr val="FF0000"/>
                </a:solidFill>
                <a:latin typeface="Calibri"/>
                <a:ea typeface="Calibri"/>
                <a:cs typeface="Calibri"/>
                <a:sym typeface="Calibri"/>
              </a:rPr>
              <a:t>Claim: </a:t>
            </a:r>
            <a:r>
              <a:rPr b="1" i="0" lang="en-US" sz="1950" u="none" cap="none" strike="noStrike">
                <a:solidFill>
                  <a:schemeClr val="dk1"/>
                </a:solidFill>
                <a:latin typeface="Calibri"/>
                <a:ea typeface="Calibri"/>
                <a:cs typeface="Calibri"/>
                <a:sym typeface="Calibri"/>
              </a:rPr>
              <a:t> My parents should raise allowance by $5 each week.</a:t>
            </a:r>
          </a:p>
          <a:p>
            <a:pPr indent="0" lvl="0" marL="0" marR="0" rtl="0" algn="l">
              <a:lnSpc>
                <a:spcPct val="80000"/>
              </a:lnSpc>
              <a:spcBef>
                <a:spcPts val="390"/>
              </a:spcBef>
              <a:spcAft>
                <a:spcPts val="0"/>
              </a:spcAft>
              <a:buClr>
                <a:srgbClr val="0070C0"/>
              </a:buClr>
              <a:buSzPct val="25000"/>
              <a:buFont typeface="Arial"/>
              <a:buNone/>
            </a:pPr>
            <a:r>
              <a:rPr b="1" i="0" lang="en-US" sz="1950" u="none" cap="none" strike="noStrike">
                <a:solidFill>
                  <a:srgbClr val="0070C0"/>
                </a:solidFill>
                <a:latin typeface="Calibri"/>
                <a:ea typeface="Calibri"/>
                <a:cs typeface="Calibri"/>
                <a:sym typeface="Calibri"/>
              </a:rPr>
              <a:t>Audience: </a:t>
            </a:r>
            <a:r>
              <a:rPr b="1" i="0" lang="en-US" sz="1950" u="none" cap="none" strike="noStrike">
                <a:solidFill>
                  <a:schemeClr val="dk1"/>
                </a:solidFill>
                <a:latin typeface="Calibri"/>
                <a:ea typeface="Calibri"/>
                <a:cs typeface="Calibri"/>
                <a:sym typeface="Calibri"/>
              </a:rPr>
              <a:t>Your parents or caregivers.</a:t>
            </a:r>
          </a:p>
          <a:p>
            <a:pPr indent="0" lvl="0" marL="0" marR="0" rtl="0" algn="l">
              <a:lnSpc>
                <a:spcPct val="80000"/>
              </a:lnSpc>
              <a:spcBef>
                <a:spcPts val="481"/>
              </a:spcBef>
              <a:spcAft>
                <a:spcPts val="0"/>
              </a:spcAft>
              <a:buClr>
                <a:schemeClr val="dk1"/>
              </a:buClr>
              <a:buSzPct val="25000"/>
              <a:buFont typeface="Arial"/>
              <a:buNone/>
            </a:pPr>
            <a:r>
              <a:t/>
            </a:r>
            <a:endParaRPr b="0" i="0" sz="2405" u="none" cap="none" strike="noStrike">
              <a:solidFill>
                <a:schemeClr val="dk1"/>
              </a:solidFill>
              <a:latin typeface="Calibri"/>
              <a:ea typeface="Calibri"/>
              <a:cs typeface="Calibri"/>
              <a:sym typeface="Calibri"/>
            </a:endParaRP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___A. All the kids in my class get more allowance than I do.</a:t>
            </a: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___B. The prices of the things I buy with my allowance have gone up.</a:t>
            </a: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___C. A recent poll of 2,505 teens showed that the average amount of allowance for 13-15 year olds was over $13 and I only get $5.</a:t>
            </a: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___D. According to Kaitlyn Laurie, child and adult psychotherapist in Madison WI, if kids’ allowances aren’t enough it gives kids “the impression things come too hard.”</a:t>
            </a:r>
          </a:p>
          <a:p>
            <a:pPr indent="0" lvl="0" marL="0" marR="0" rtl="0" algn="l">
              <a:lnSpc>
                <a:spcPct val="80000"/>
              </a:lnSpc>
              <a:spcBef>
                <a:spcPts val="390"/>
              </a:spcBef>
              <a:buClr>
                <a:schemeClr val="dk1"/>
              </a:buClr>
              <a:buSzPct val="25000"/>
              <a:buFont typeface="Arial"/>
              <a:buNone/>
            </a:pPr>
            <a:br>
              <a:rPr b="0" i="0" lang="en-US" sz="1950" u="none" cap="none" strike="noStrike">
                <a:solidFill>
                  <a:schemeClr val="dk1"/>
                </a:solidFill>
                <a:latin typeface="Calibri"/>
                <a:ea typeface="Calibri"/>
                <a:cs typeface="Calibri"/>
                <a:sym typeface="Calibri"/>
              </a:rPr>
            </a:b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2000" u="none" cap="none" strike="noStrike">
                <a:solidFill>
                  <a:schemeClr val="dk1"/>
                </a:solidFill>
                <a:latin typeface="Calibri"/>
                <a:ea typeface="Calibri"/>
                <a:cs typeface="Calibri"/>
                <a:sym typeface="Calibri"/>
              </a:rPr>
              <a:t>Evidence Ranking*</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For each claim, rank the provided evidence from 1-4, 1 being the most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 and 4 being the least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a:t>
            </a:r>
          </a:p>
        </p:txBody>
      </p:sp>
      <p:sp>
        <p:nvSpPr>
          <p:cNvPr id="169" name="Shape 169"/>
          <p:cNvSpPr txBox="1"/>
          <p:nvPr>
            <p:ph idx="1" type="body"/>
          </p:nvPr>
        </p:nvSpPr>
        <p:spPr>
          <a:xfrm>
            <a:off x="457200" y="15240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i="0" lang="en-US" sz="1800" u="none" cap="none" strike="noStrike">
                <a:solidFill>
                  <a:srgbClr val="FF0000"/>
                </a:solidFill>
                <a:latin typeface="Calibri"/>
                <a:ea typeface="Calibri"/>
                <a:cs typeface="Calibri"/>
                <a:sym typeface="Calibri"/>
              </a:rPr>
              <a:t>Claim: </a:t>
            </a:r>
            <a:r>
              <a:rPr b="1" i="0" lang="en-US" sz="1800" u="none" cap="none" strike="noStrike">
                <a:solidFill>
                  <a:schemeClr val="dk1"/>
                </a:solidFill>
                <a:latin typeface="Calibri"/>
                <a:ea typeface="Calibri"/>
                <a:cs typeface="Calibri"/>
                <a:sym typeface="Calibri"/>
              </a:rPr>
              <a:t> Our school should not require summer reading.</a:t>
            </a:r>
          </a:p>
          <a:p>
            <a:pPr indent="0" lvl="0" marL="0" marR="0" rtl="0" algn="l">
              <a:spcBef>
                <a:spcPts val="360"/>
              </a:spcBef>
              <a:spcAft>
                <a:spcPts val="0"/>
              </a:spcAft>
              <a:buClr>
                <a:srgbClr val="FF0000"/>
              </a:buClr>
              <a:buSzPct val="25000"/>
              <a:buFont typeface="Arial"/>
              <a:buNone/>
            </a:pPr>
            <a:r>
              <a:rPr b="1" i="0" lang="en-US" sz="1800" u="none" cap="none" strike="noStrike">
                <a:solidFill>
                  <a:srgbClr val="FF0000"/>
                </a:solidFill>
                <a:latin typeface="Calibri"/>
                <a:ea typeface="Calibri"/>
                <a:cs typeface="Calibri"/>
                <a:sym typeface="Calibri"/>
              </a:rPr>
              <a:t>Audience: </a:t>
            </a:r>
            <a:r>
              <a:rPr b="1" i="0" lang="en-US" sz="1800" u="none" cap="none" strike="noStrike">
                <a:solidFill>
                  <a:schemeClr val="dk1"/>
                </a:solidFill>
                <a:latin typeface="Calibri"/>
                <a:ea typeface="Calibri"/>
                <a:cs typeface="Calibri"/>
                <a:sym typeface="Calibri"/>
              </a:rPr>
              <a:t>The principal</a:t>
            </a:r>
          </a:p>
          <a:p>
            <a:pPr indent="0" lvl="0" marL="0" marR="0" rtl="0" algn="l">
              <a:spcBef>
                <a:spcPts val="360"/>
              </a:spcBef>
              <a:spcAft>
                <a:spcPts val="0"/>
              </a:spcAft>
              <a:buClr>
                <a:schemeClr val="dk1"/>
              </a:buClr>
              <a:buSzPct val="25000"/>
              <a:buFont typeface="Arial"/>
              <a:buNone/>
            </a:pPr>
            <a:r>
              <a:t/>
            </a:r>
            <a:endParaRPr b="0" i="0" sz="1800" u="none" cap="none" strike="noStrike">
              <a:solidFill>
                <a:schemeClr val="dk1"/>
              </a:solidFill>
              <a:latin typeface="Calibri"/>
              <a:ea typeface="Calibri"/>
              <a:cs typeface="Calibri"/>
              <a:sym typeface="Calibri"/>
            </a:endParaRPr>
          </a:p>
          <a:p>
            <a:pPr indent="-342900" lvl="0" marL="342900" marR="0" rtl="0" algn="l">
              <a:spcBef>
                <a:spcPts val="360"/>
              </a:spcBef>
              <a:spcAft>
                <a:spcPts val="0"/>
              </a:spcAft>
              <a:buClr>
                <a:schemeClr val="dk1"/>
              </a:buClr>
              <a:buSzPct val="100000"/>
              <a:buFont typeface="Arial"/>
              <a:buChar char="•"/>
            </a:pPr>
            <a:r>
              <a:rPr b="0" i="0" lang="en-US" sz="1800" u="none" cap="none" strike="noStrike">
                <a:solidFill>
                  <a:schemeClr val="dk1"/>
                </a:solidFill>
                <a:latin typeface="Calibri"/>
                <a:ea typeface="Calibri"/>
                <a:cs typeface="Calibri"/>
                <a:sym typeface="Calibri"/>
              </a:rPr>
              <a:t>___A. Most students hate the summer reading books that our school chooses.</a:t>
            </a:r>
          </a:p>
          <a:p>
            <a:pPr indent="-342900" lvl="0" marL="342900" marR="0" rtl="0" algn="l">
              <a:spcBef>
                <a:spcPts val="360"/>
              </a:spcBef>
              <a:spcAft>
                <a:spcPts val="0"/>
              </a:spcAft>
              <a:buClr>
                <a:schemeClr val="dk1"/>
              </a:buClr>
              <a:buSzPct val="100000"/>
              <a:buFont typeface="Arial"/>
              <a:buChar char="•"/>
            </a:pPr>
            <a:r>
              <a:rPr b="0" i="0" lang="en-US" sz="1800" u="none" cap="none" strike="noStrike">
                <a:solidFill>
                  <a:schemeClr val="dk1"/>
                </a:solidFill>
                <a:latin typeface="Calibri"/>
                <a:ea typeface="Calibri"/>
                <a:cs typeface="Calibri"/>
                <a:sym typeface="Calibri"/>
              </a:rPr>
              <a:t>___B. Adults get to choose what they want to read.</a:t>
            </a:r>
          </a:p>
          <a:p>
            <a:pPr indent="-342900" lvl="0" marL="342900" marR="0" rtl="0" algn="l">
              <a:spcBef>
                <a:spcPts val="360"/>
              </a:spcBef>
              <a:spcAft>
                <a:spcPts val="0"/>
              </a:spcAft>
              <a:buClr>
                <a:schemeClr val="dk1"/>
              </a:buClr>
              <a:buSzPct val="100000"/>
              <a:buFont typeface="Arial"/>
              <a:buChar char="•"/>
            </a:pPr>
            <a:r>
              <a:rPr b="0" i="0" lang="en-US" sz="1800" u="none" cap="none" strike="noStrike">
                <a:solidFill>
                  <a:schemeClr val="dk1"/>
                </a:solidFill>
                <a:latin typeface="Calibri"/>
                <a:ea typeface="Calibri"/>
                <a:cs typeface="Calibri"/>
                <a:sym typeface="Calibri"/>
              </a:rPr>
              <a:t>___C. If you read the assigned books too early in the summer, you’ll forget them by the time school starts, so athletes who want to do the reading before practice starts during the summer are at a disadvantage.</a:t>
            </a:r>
          </a:p>
          <a:p>
            <a:pPr indent="-342900" lvl="0" marL="342900" marR="0" rtl="0" algn="l">
              <a:spcBef>
                <a:spcPts val="1200"/>
              </a:spcBef>
              <a:buClr>
                <a:schemeClr val="dk1"/>
              </a:buClr>
              <a:buSzPct val="333333"/>
              <a:buFont typeface="Arial"/>
              <a:buChar char="•"/>
            </a:pPr>
            <a:r>
              <a:rPr b="0" i="0" lang="en-US" sz="1800" u="none" cap="none" strike="noStrike">
                <a:solidFill>
                  <a:schemeClr val="dk1"/>
                </a:solidFill>
                <a:latin typeface="Calibri"/>
                <a:ea typeface="Calibri"/>
                <a:cs typeface="Calibri"/>
                <a:sym typeface="Calibri"/>
              </a:rPr>
              <a:t>___D. According to Michael W. Smith and Jeffrey Wilhelm in their book “</a:t>
            </a:r>
            <a:r>
              <a:rPr b="0" i="1" lang="en-US" sz="1800" u="none" cap="none" strike="noStrike">
                <a:solidFill>
                  <a:schemeClr val="dk1"/>
                </a:solidFill>
                <a:latin typeface="Calibri"/>
                <a:ea typeface="Calibri"/>
                <a:cs typeface="Calibri"/>
                <a:sym typeface="Calibri"/>
              </a:rPr>
              <a:t>Reading Don’t Fix No Chevys”: Literacy in the Lives of Young Men</a:t>
            </a:r>
            <a:r>
              <a:rPr b="0" i="0" lang="en-US" sz="1800" u="none" cap="none" strike="noStrike">
                <a:solidFill>
                  <a:schemeClr val="dk1"/>
                </a:solidFill>
                <a:latin typeface="Calibri"/>
                <a:ea typeface="Calibri"/>
                <a:cs typeface="Calibri"/>
                <a:sym typeface="Calibri"/>
              </a:rPr>
              <a:t>, young people do quite a bit of reading on their own when they are allowed to choose what they read. </a:t>
            </a:r>
            <a:br>
              <a:rPr b="0" i="0" lang="en-US" sz="6000" u="none" cap="none" strike="noStrike">
                <a:solidFill>
                  <a:schemeClr val="dk1"/>
                </a:solidFill>
                <a:latin typeface="Calibri"/>
                <a:ea typeface="Calibri"/>
                <a:cs typeface="Calibri"/>
                <a:sym typeface="Calibri"/>
              </a:rPr>
            </a:b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2800" u="none" cap="none" strike="noStrike">
                <a:solidFill>
                  <a:schemeClr val="dk1"/>
                </a:solidFill>
                <a:latin typeface="Calibri"/>
                <a:ea typeface="Calibri"/>
                <a:cs typeface="Calibri"/>
                <a:sym typeface="Calibri"/>
              </a:rPr>
              <a:t>Ranking Evidence and Applying The Harris Moves</a:t>
            </a:r>
          </a:p>
        </p:txBody>
      </p:sp>
      <p:sp>
        <p:nvSpPr>
          <p:cNvPr id="175" name="Shape 175"/>
          <p:cNvSpPr txBox="1"/>
          <p:nvPr>
            <p:ph idx="1" type="body"/>
          </p:nvPr>
        </p:nvSpPr>
        <p:spPr>
          <a:xfrm>
            <a:off x="457200" y="1524000"/>
            <a:ext cx="8229600" cy="4525963"/>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rPr b="0" i="0" lang="en-US" sz="2800" u="none" cap="none" strike="noStrike">
                <a:solidFill>
                  <a:schemeClr val="dk1"/>
                </a:solidFill>
                <a:latin typeface="Calibri"/>
                <a:ea typeface="Calibri"/>
                <a:cs typeface="Calibri"/>
                <a:sym typeface="Calibri"/>
              </a:rPr>
              <a:t>Now, go back and see what piece of evidence could connect to a Harris move.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p:nvPr/>
        </p:nvSpPr>
        <p:spPr>
          <a:xfrm>
            <a:off x="0" y="0"/>
            <a:ext cx="9144000" cy="6857999"/>
          </a:xfrm>
          <a:prstGeom prst="rect">
            <a:avLst/>
          </a:prstGeom>
          <a:solidFill>
            <a:srgbClr val="4F6128"/>
          </a:solid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i="0" lang="en-US" sz="1800" u="none" cap="none" strike="noStrike">
                <a:solidFill>
                  <a:schemeClr val="lt1"/>
                </a:solidFill>
                <a:latin typeface="Calibri"/>
                <a:ea typeface="Calibri"/>
                <a:cs typeface="Calibri"/>
                <a:sym typeface="Calibri"/>
              </a:rPr>
              <a:t>cv</a:t>
            </a:r>
          </a:p>
        </p:txBody>
      </p:sp>
      <p:sp>
        <p:nvSpPr>
          <p:cNvPr id="181" name="Shape 181"/>
          <p:cNvSpPr/>
          <p:nvPr/>
        </p:nvSpPr>
        <p:spPr>
          <a:xfrm>
            <a:off x="0" y="564462"/>
            <a:ext cx="9144000" cy="5698148"/>
          </a:xfrm>
          <a:prstGeom prst="rect">
            <a:avLst/>
          </a:prstGeom>
          <a:solidFill>
            <a:srgbClr val="EAF1DD"/>
          </a:solidFill>
          <a:ln cap="flat" cmpd="sng" w="9525">
            <a:solidFill>
              <a:srgbClr val="5F497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82" name="Shape 182"/>
          <p:cNvSpPr txBox="1"/>
          <p:nvPr>
            <p:ph type="title"/>
          </p:nvPr>
        </p:nvSpPr>
        <p:spPr>
          <a:xfrm>
            <a:off x="344311" y="1107163"/>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To Recap:</a:t>
            </a:r>
          </a:p>
        </p:txBody>
      </p:sp>
      <p:sp>
        <p:nvSpPr>
          <p:cNvPr id="183" name="Shape 183"/>
          <p:cNvSpPr txBox="1"/>
          <p:nvPr>
            <p:ph idx="1" type="body"/>
          </p:nvPr>
        </p:nvSpPr>
        <p:spPr>
          <a:xfrm>
            <a:off x="457200" y="2089203"/>
            <a:ext cx="8229600" cy="3640933"/>
          </a:xfrm>
          <a:prstGeom prst="rect">
            <a:avLst/>
          </a:prstGeom>
          <a:noFill/>
          <a:ln>
            <a:noFill/>
          </a:ln>
        </p:spPr>
        <p:txBody>
          <a:bodyPr anchorCtr="0" anchor="t" bIns="45700" lIns="91425" rIns="91425" tIns="45700">
            <a:noAutofit/>
          </a:bodyPr>
          <a:lstStyle/>
          <a:p>
            <a:pPr indent="-514350" lvl="0" marL="514350" marR="0" rtl="0" algn="l">
              <a:spcBef>
                <a:spcPts val="0"/>
              </a:spcBef>
              <a:spcAft>
                <a:spcPts val="0"/>
              </a:spcAft>
              <a:buClr>
                <a:schemeClr val="dk1"/>
              </a:buClr>
              <a:buSzPct val="100909"/>
              <a:buFont typeface="Arial"/>
              <a:buAutoNum type="arabicPeriod"/>
            </a:pPr>
            <a:r>
              <a:rPr b="1" i="0" lang="en-US" sz="3330" u="none" cap="none" strike="noStrike">
                <a:solidFill>
                  <a:schemeClr val="dk1"/>
                </a:solidFill>
                <a:latin typeface="Calibri"/>
                <a:ea typeface="Calibri"/>
                <a:cs typeface="Calibri"/>
                <a:sym typeface="Calibri"/>
              </a:rPr>
              <a:t>Illustrating</a:t>
            </a:r>
            <a:r>
              <a:rPr b="0" i="0" lang="en-US" sz="3330" u="none" cap="none" strike="noStrike">
                <a:solidFill>
                  <a:schemeClr val="dk1"/>
                </a:solidFill>
                <a:latin typeface="Calibri"/>
                <a:ea typeface="Calibri"/>
                <a:cs typeface="Calibri"/>
                <a:sym typeface="Calibri"/>
              </a:rPr>
              <a:t>: using a text to make your point</a:t>
            </a:r>
          </a:p>
          <a:p>
            <a:pPr indent="-514350" lvl="0" marL="514350" marR="0" rtl="0" algn="l">
              <a:spcBef>
                <a:spcPts val="666"/>
              </a:spcBef>
              <a:spcAft>
                <a:spcPts val="0"/>
              </a:spcAft>
              <a:buClr>
                <a:schemeClr val="dk1"/>
              </a:buClr>
              <a:buSzPct val="100909"/>
              <a:buFont typeface="Arial"/>
              <a:buAutoNum type="arabicPeriod"/>
            </a:pPr>
            <a:r>
              <a:rPr b="1" i="0" lang="en-US" sz="3330" u="none" cap="none" strike="noStrike">
                <a:solidFill>
                  <a:schemeClr val="dk1"/>
                </a:solidFill>
                <a:latin typeface="Calibri"/>
                <a:ea typeface="Calibri"/>
                <a:cs typeface="Calibri"/>
                <a:sym typeface="Calibri"/>
              </a:rPr>
              <a:t>Authorizing</a:t>
            </a:r>
            <a:r>
              <a:rPr b="0" i="0" lang="en-US" sz="3330" u="none" cap="none" strike="noStrike">
                <a:solidFill>
                  <a:schemeClr val="dk1"/>
                </a:solidFill>
                <a:latin typeface="Calibri"/>
                <a:ea typeface="Calibri"/>
                <a:cs typeface="Calibri"/>
                <a:sym typeface="Calibri"/>
              </a:rPr>
              <a:t>: establishing the expertise of the text’s author</a:t>
            </a:r>
          </a:p>
          <a:p>
            <a:pPr indent="-514350" lvl="0" marL="514350" marR="0" rtl="0" algn="l">
              <a:spcBef>
                <a:spcPts val="666"/>
              </a:spcBef>
              <a:spcAft>
                <a:spcPts val="0"/>
              </a:spcAft>
              <a:buClr>
                <a:schemeClr val="dk1"/>
              </a:buClr>
              <a:buSzPct val="100909"/>
              <a:buFont typeface="Arial"/>
              <a:buAutoNum type="arabicPeriod"/>
            </a:pPr>
            <a:r>
              <a:rPr b="1" i="0" lang="en-US" sz="3330" u="none" cap="none" strike="noStrike">
                <a:solidFill>
                  <a:schemeClr val="dk1"/>
                </a:solidFill>
                <a:latin typeface="Calibri"/>
                <a:ea typeface="Calibri"/>
                <a:cs typeface="Calibri"/>
                <a:sym typeface="Calibri"/>
              </a:rPr>
              <a:t>Extending</a:t>
            </a:r>
            <a:r>
              <a:rPr b="0" i="0" lang="en-US" sz="3330" u="none" cap="none" strike="noStrike">
                <a:solidFill>
                  <a:schemeClr val="dk1"/>
                </a:solidFill>
                <a:latin typeface="Calibri"/>
                <a:ea typeface="Calibri"/>
                <a:cs typeface="Calibri"/>
                <a:sym typeface="Calibri"/>
              </a:rPr>
              <a:t>: putting your own spin on a text</a:t>
            </a:r>
          </a:p>
          <a:p>
            <a:pPr indent="-514350" lvl="0" marL="514350" marR="0" rtl="0" algn="l">
              <a:spcBef>
                <a:spcPts val="666"/>
              </a:spcBef>
              <a:spcAft>
                <a:spcPts val="0"/>
              </a:spcAft>
              <a:buClr>
                <a:schemeClr val="dk1"/>
              </a:buClr>
              <a:buSzPct val="100909"/>
              <a:buFont typeface="Arial"/>
              <a:buAutoNum type="arabicPeriod"/>
            </a:pPr>
            <a:r>
              <a:rPr b="1" i="0" lang="en-US" sz="3330" u="none" cap="none" strike="noStrike">
                <a:solidFill>
                  <a:schemeClr val="dk1"/>
                </a:solidFill>
                <a:latin typeface="Calibri"/>
                <a:ea typeface="Calibri"/>
                <a:cs typeface="Calibri"/>
                <a:sym typeface="Calibri"/>
              </a:rPr>
              <a:t>Countering</a:t>
            </a:r>
            <a:r>
              <a:rPr b="0" i="0" lang="en-US" sz="3330" u="none" cap="none" strike="noStrike">
                <a:solidFill>
                  <a:schemeClr val="dk1"/>
                </a:solidFill>
                <a:latin typeface="Calibri"/>
                <a:ea typeface="Calibri"/>
                <a:cs typeface="Calibri"/>
                <a:sym typeface="Calibri"/>
              </a:rPr>
              <a:t>: pushing back against a text</a:t>
            </a:r>
          </a:p>
          <a:p>
            <a:pPr indent="0" lvl="0" marL="0" marR="0" rtl="0" algn="l">
              <a:spcBef>
                <a:spcPts val="592"/>
              </a:spcBef>
              <a:buClr>
                <a:schemeClr val="dk1"/>
              </a:buClr>
              <a:buSzPct val="25000"/>
              <a:buFont typeface="Arial"/>
              <a:buNone/>
            </a:pPr>
            <a:r>
              <a:t/>
            </a:r>
            <a:endParaRPr b="0" i="0" sz="2960" u="none" cap="none" strike="noStrike">
              <a:solidFill>
                <a:schemeClr val="dk1"/>
              </a:solidFill>
              <a:latin typeface="Calibri"/>
              <a:ea typeface="Calibri"/>
              <a:cs typeface="Calibri"/>
              <a:sym typeface="Calibri"/>
            </a:endParaRPr>
          </a:p>
        </p:txBody>
      </p:sp>
      <p:sp>
        <p:nvSpPr>
          <p:cNvPr id="184" name="Shape 184"/>
          <p:cNvSpPr/>
          <p:nvPr/>
        </p:nvSpPr>
        <p:spPr>
          <a:xfrm rot="175827">
            <a:off x="5797641" y="185299"/>
            <a:ext cx="1168909" cy="1318603"/>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85" name="Shape 185"/>
          <p:cNvSpPr/>
          <p:nvPr/>
        </p:nvSpPr>
        <p:spPr>
          <a:xfrm rot="1092631">
            <a:off x="7579409" y="420667"/>
            <a:ext cx="1168909" cy="1318603"/>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86" name="Shape 186"/>
          <p:cNvSpPr/>
          <p:nvPr/>
        </p:nvSpPr>
        <p:spPr>
          <a:xfrm rot="-575108">
            <a:off x="1836197" y="128667"/>
            <a:ext cx="1168909" cy="1318603"/>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87" name="Shape 187"/>
          <p:cNvSpPr/>
          <p:nvPr/>
        </p:nvSpPr>
        <p:spPr>
          <a:xfrm rot="-1339483">
            <a:off x="147545" y="447861"/>
            <a:ext cx="1168910" cy="1318602"/>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88" name="Shape 188"/>
          <p:cNvSpPr/>
          <p:nvPr/>
        </p:nvSpPr>
        <p:spPr>
          <a:xfrm rot="-394315">
            <a:off x="4051164" y="98739"/>
            <a:ext cx="1089244" cy="1261328"/>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89" name="Shape 189"/>
          <p:cNvSpPr/>
          <p:nvPr/>
        </p:nvSpPr>
        <p:spPr>
          <a:xfrm rot="295415">
            <a:off x="7701745" y="5104251"/>
            <a:ext cx="1168910" cy="1318602"/>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90" name="Shape 190"/>
          <p:cNvSpPr/>
          <p:nvPr/>
        </p:nvSpPr>
        <p:spPr>
          <a:xfrm rot="567204">
            <a:off x="5865047" y="5276634"/>
            <a:ext cx="1168909" cy="1318602"/>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91" name="Shape 191"/>
          <p:cNvSpPr/>
          <p:nvPr/>
        </p:nvSpPr>
        <p:spPr>
          <a:xfrm rot="244444">
            <a:off x="4027928" y="5386275"/>
            <a:ext cx="1168909" cy="1318603"/>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92" name="Shape 192"/>
          <p:cNvSpPr/>
          <p:nvPr/>
        </p:nvSpPr>
        <p:spPr>
          <a:xfrm rot="-637730">
            <a:off x="2204794" y="5442906"/>
            <a:ext cx="1168909" cy="1318603"/>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93" name="Shape 193"/>
          <p:cNvSpPr/>
          <p:nvPr/>
        </p:nvSpPr>
        <p:spPr>
          <a:xfrm rot="-1339483">
            <a:off x="359032" y="5070834"/>
            <a:ext cx="1168910" cy="1318602"/>
          </a:xfrm>
          <a:prstGeom prst="heart">
            <a:avLst/>
          </a:prstGeom>
          <a:blipFill rotWithShape="1">
            <a:blip r:embed="rId3">
              <a:alphaModFix/>
            </a:blip>
            <a:stretch>
              <a:fillRect b="0" l="0" r="0" t="0"/>
            </a:stretch>
          </a:blipFill>
          <a:ln cap="flat" cmpd="sng" w="9525">
            <a:solidFill>
              <a:srgbClr val="4A7DB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2000" u="none" cap="none" strike="noStrike">
                <a:solidFill>
                  <a:schemeClr val="dk1"/>
                </a:solidFill>
                <a:latin typeface="Calibri"/>
                <a:ea typeface="Calibri"/>
                <a:cs typeface="Calibri"/>
                <a:sym typeface="Calibri"/>
              </a:rPr>
              <a:t>Evidence Ranking*</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For each claim, rank the provided evidence from 1-4, 1 being the most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 and 4 being the least </a:t>
            </a:r>
            <a:r>
              <a:rPr b="0" i="1" lang="en-US" sz="2000" u="none" cap="none" strike="noStrike">
                <a:solidFill>
                  <a:schemeClr val="dk1"/>
                </a:solidFill>
                <a:latin typeface="Calibri"/>
                <a:ea typeface="Calibri"/>
                <a:cs typeface="Calibri"/>
                <a:sym typeface="Calibri"/>
              </a:rPr>
              <a:t>logical </a:t>
            </a:r>
            <a:r>
              <a:rPr b="0" i="0" lang="en-US" sz="2000" u="none" cap="none" strike="noStrike">
                <a:solidFill>
                  <a:schemeClr val="dk1"/>
                </a:solidFill>
                <a:latin typeface="Calibri"/>
                <a:ea typeface="Calibri"/>
                <a:cs typeface="Calibri"/>
                <a:sym typeface="Calibri"/>
              </a:rPr>
              <a:t>and </a:t>
            </a:r>
            <a:r>
              <a:rPr b="0" i="1" lang="en-US" sz="2000" u="none" cap="none" strike="noStrike">
                <a:solidFill>
                  <a:schemeClr val="dk1"/>
                </a:solidFill>
                <a:latin typeface="Calibri"/>
                <a:ea typeface="Calibri"/>
                <a:cs typeface="Calibri"/>
                <a:sym typeface="Calibri"/>
              </a:rPr>
              <a:t>relevant </a:t>
            </a:r>
            <a:r>
              <a:rPr b="0" i="0" lang="en-US" sz="2000" u="none" cap="none" strike="noStrike">
                <a:solidFill>
                  <a:schemeClr val="dk1"/>
                </a:solidFill>
                <a:latin typeface="Calibri"/>
                <a:ea typeface="Calibri"/>
                <a:cs typeface="Calibri"/>
                <a:sym typeface="Calibri"/>
              </a:rPr>
              <a:t>evidence to support the claim.</a:t>
            </a:r>
          </a:p>
        </p:txBody>
      </p:sp>
      <p:sp>
        <p:nvSpPr>
          <p:cNvPr id="199" name="Shape 199"/>
          <p:cNvSpPr txBox="1"/>
          <p:nvPr>
            <p:ph idx="1" type="body"/>
          </p:nvPr>
        </p:nvSpPr>
        <p:spPr>
          <a:xfrm>
            <a:off x="457200" y="1600200"/>
            <a:ext cx="8229600" cy="45261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i="0" lang="en-US" sz="1950" u="none" cap="none" strike="noStrike">
                <a:solidFill>
                  <a:srgbClr val="FF0000"/>
                </a:solidFill>
                <a:latin typeface="Calibri"/>
                <a:ea typeface="Calibri"/>
                <a:cs typeface="Calibri"/>
                <a:sym typeface="Calibri"/>
              </a:rPr>
              <a:t>Claim: </a:t>
            </a:r>
            <a:r>
              <a:rPr b="1" i="0" lang="en-US" sz="1950" u="none" cap="none" strike="noStrike">
                <a:solidFill>
                  <a:schemeClr val="dk1"/>
                </a:solidFill>
                <a:latin typeface="Calibri"/>
                <a:ea typeface="Calibri"/>
                <a:cs typeface="Calibri"/>
                <a:sym typeface="Calibri"/>
              </a:rPr>
              <a:t> My parents should raise allowance by $5 each week.</a:t>
            </a:r>
          </a:p>
          <a:p>
            <a:pPr indent="0" lvl="0" marL="0" marR="0" rtl="0" algn="l">
              <a:lnSpc>
                <a:spcPct val="80000"/>
              </a:lnSpc>
              <a:spcBef>
                <a:spcPts val="390"/>
              </a:spcBef>
              <a:spcAft>
                <a:spcPts val="0"/>
              </a:spcAft>
              <a:buClr>
                <a:srgbClr val="0070C0"/>
              </a:buClr>
              <a:buSzPct val="25000"/>
              <a:buFont typeface="Arial"/>
              <a:buNone/>
            </a:pPr>
            <a:r>
              <a:rPr b="1" i="0" lang="en-US" sz="1950" u="none" cap="none" strike="noStrike">
                <a:solidFill>
                  <a:srgbClr val="0070C0"/>
                </a:solidFill>
                <a:latin typeface="Calibri"/>
                <a:ea typeface="Calibri"/>
                <a:cs typeface="Calibri"/>
                <a:sym typeface="Calibri"/>
              </a:rPr>
              <a:t>Audience: </a:t>
            </a:r>
            <a:r>
              <a:rPr b="1" i="0" lang="en-US" sz="1950" u="none" cap="none" strike="noStrike">
                <a:solidFill>
                  <a:schemeClr val="dk1"/>
                </a:solidFill>
                <a:latin typeface="Calibri"/>
                <a:ea typeface="Calibri"/>
                <a:cs typeface="Calibri"/>
                <a:sym typeface="Calibri"/>
              </a:rPr>
              <a:t>Your parents or caregivers.</a:t>
            </a:r>
          </a:p>
          <a:p>
            <a:pPr indent="0" lvl="0" marL="0" marR="0" rtl="0" algn="l">
              <a:lnSpc>
                <a:spcPct val="80000"/>
              </a:lnSpc>
              <a:spcBef>
                <a:spcPts val="481"/>
              </a:spcBef>
              <a:spcAft>
                <a:spcPts val="0"/>
              </a:spcAft>
              <a:buClr>
                <a:schemeClr val="dk1"/>
              </a:buClr>
              <a:buSzPct val="25000"/>
              <a:buFont typeface="Arial"/>
              <a:buNone/>
            </a:pPr>
            <a:r>
              <a:t/>
            </a:r>
            <a:endParaRPr b="0" i="0" sz="2405" u="none" cap="none" strike="noStrike">
              <a:solidFill>
                <a:schemeClr val="dk1"/>
              </a:solidFill>
              <a:latin typeface="Calibri"/>
              <a:ea typeface="Calibri"/>
              <a:cs typeface="Calibri"/>
              <a:sym typeface="Calibri"/>
            </a:endParaRPr>
          </a:p>
          <a:p>
            <a:pPr indent="0" lvl="0" marL="0" marR="0" rtl="0" algn="l">
              <a:lnSpc>
                <a:spcPct val="80000"/>
              </a:lnSpc>
              <a:spcBef>
                <a:spcPts val="390"/>
              </a:spcBef>
              <a:spcAft>
                <a:spcPts val="0"/>
              </a:spcAft>
              <a:buNone/>
            </a:pPr>
            <a:r>
              <a:t/>
            </a:r>
            <a:endParaRPr b="0" i="0" sz="1950" u="none" cap="none" strike="noStrike">
              <a:solidFill>
                <a:schemeClr val="dk1"/>
              </a:solidFill>
              <a:latin typeface="Calibri"/>
              <a:ea typeface="Calibri"/>
              <a:cs typeface="Calibri"/>
              <a:sym typeface="Calibri"/>
            </a:endParaRPr>
          </a:p>
          <a:p>
            <a:pPr indent="-342900" lvl="0" marL="342900" marR="0" rtl="0" algn="l">
              <a:lnSpc>
                <a:spcPct val="80000"/>
              </a:lnSpc>
              <a:spcBef>
                <a:spcPts val="390"/>
              </a:spcBef>
              <a:spcAft>
                <a:spcPts val="0"/>
              </a:spcAft>
              <a:buClr>
                <a:schemeClr val="dk1"/>
              </a:buClr>
              <a:buSzPct val="97500"/>
              <a:buFont typeface="Arial"/>
              <a:buChar char="•"/>
            </a:pPr>
            <a:r>
              <a:rPr b="0" i="0" lang="en-US" sz="1950" u="none" cap="none" strike="noStrike">
                <a:solidFill>
                  <a:schemeClr val="dk1"/>
                </a:solidFill>
                <a:latin typeface="Calibri"/>
                <a:ea typeface="Calibri"/>
                <a:cs typeface="Calibri"/>
                <a:sym typeface="Calibri"/>
              </a:rPr>
              <a:t>___D. According to Kaitlyn Laurie, child and adult psychotherapist in Madison WI, if kids’ allowances aren’t enough it gives kids “the impression things come too hard.”</a:t>
            </a:r>
          </a:p>
          <a:p>
            <a:pPr indent="0" lvl="0" marL="0" marR="0" rtl="0" algn="l">
              <a:lnSpc>
                <a:spcPct val="80000"/>
              </a:lnSpc>
              <a:spcBef>
                <a:spcPts val="390"/>
              </a:spcBef>
              <a:buClr>
                <a:schemeClr val="dk1"/>
              </a:buClr>
              <a:buSzPct val="25000"/>
              <a:buFont typeface="Arial"/>
              <a:buNone/>
            </a:pPr>
            <a:br>
              <a:rPr b="0" i="0" lang="en-US" sz="1950" u="none" cap="none" strike="noStrike">
                <a:solidFill>
                  <a:schemeClr val="dk1"/>
                </a:solidFill>
                <a:latin typeface="Calibri"/>
                <a:ea typeface="Calibri"/>
                <a:cs typeface="Calibri"/>
                <a:sym typeface="Calibri"/>
              </a:rPr>
            </a:br>
            <a:r>
              <a:rPr b="0" i="0" lang="en-US" sz="1950" u="none" cap="none" strike="noStrike">
                <a:solidFill>
                  <a:schemeClr val="dk1"/>
                </a:solidFill>
                <a:latin typeface="Calibri"/>
                <a:ea typeface="Calibri"/>
                <a:cs typeface="Calibri"/>
                <a:sym typeface="Calibri"/>
              </a:rPr>
              <a:t>There is a </a:t>
            </a:r>
            <a:r>
              <a:rPr lang="en-US" sz="1950"/>
              <a:t>reference from an adult psychotherapist.  This is where you and your students have had practice with this over the past few months.</a:t>
            </a:r>
          </a:p>
          <a:p>
            <a:pPr indent="0" lvl="0" marL="0" marR="0" rtl="0" algn="l">
              <a:lnSpc>
                <a:spcPct val="80000"/>
              </a:lnSpc>
              <a:spcBef>
                <a:spcPts val="390"/>
              </a:spcBef>
              <a:buClr>
                <a:schemeClr val="dk1"/>
              </a:buClr>
              <a:buSzPct val="25000"/>
              <a:buFont typeface="Arial"/>
              <a:buNone/>
            </a:pPr>
            <a:r>
              <a:t/>
            </a:r>
            <a:endParaRPr sz="1950"/>
          </a:p>
          <a:p>
            <a:pPr indent="0" lvl="0" marL="0" marR="0" rtl="0" algn="l">
              <a:lnSpc>
                <a:spcPct val="80000"/>
              </a:lnSpc>
              <a:spcBef>
                <a:spcPts val="390"/>
              </a:spcBef>
              <a:buClr>
                <a:schemeClr val="dk1"/>
              </a:buClr>
              <a:buSzPct val="25000"/>
              <a:buFont typeface="Arial"/>
              <a:buNone/>
            </a:pPr>
            <a:r>
              <a:rPr lang="en-US" sz="1950"/>
              <a:t>Go back and code the evidence for the rest of the examples.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Anchor Chart</a:t>
            </a:r>
          </a:p>
        </p:txBody>
      </p:sp>
      <p:sp>
        <p:nvSpPr>
          <p:cNvPr id="205" name="Shape 20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a:t>
            </a:r>
            <a:r>
              <a:rPr lang="en-US"/>
              <a:t>Now please, work</a:t>
            </a:r>
            <a:r>
              <a:rPr b="0" i="0" lang="en-US" sz="3200" u="none" cap="none" strike="noStrike">
                <a:solidFill>
                  <a:schemeClr val="dk1"/>
                </a:solidFill>
                <a:latin typeface="Calibri"/>
                <a:ea typeface="Calibri"/>
                <a:cs typeface="Calibri"/>
                <a:sym typeface="Calibri"/>
              </a:rPr>
              <a:t> together to begin an anchor chart about what makes logical, relevant evidence. </a:t>
            </a: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What Makes Good Evidence?</a:t>
            </a:r>
            <a:br>
              <a:rPr b="0" i="0" lang="en-US" sz="3959" u="none" cap="none" strike="noStrike">
                <a:solidFill>
                  <a:schemeClr val="dk1"/>
                </a:solidFill>
                <a:latin typeface="Calibri"/>
                <a:ea typeface="Calibri"/>
                <a:cs typeface="Calibri"/>
                <a:sym typeface="Calibri"/>
              </a:rPr>
            </a:br>
            <a:r>
              <a:rPr b="0" i="0" lang="en-US" sz="3959" u="none" cap="none" strike="noStrike">
                <a:solidFill>
                  <a:schemeClr val="dk1"/>
                </a:solidFill>
                <a:latin typeface="Calibri"/>
                <a:ea typeface="Calibri"/>
                <a:cs typeface="Calibri"/>
                <a:sym typeface="Calibri"/>
              </a:rPr>
              <a:t>Anchor Chart</a:t>
            </a:r>
          </a:p>
        </p:txBody>
      </p:sp>
      <p:sp>
        <p:nvSpPr>
          <p:cNvPr id="211" name="Shape 21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0" i="0" lang="en-US" sz="2960" u="none" cap="none" strike="noStrike">
                <a:solidFill>
                  <a:schemeClr val="dk1"/>
                </a:solidFill>
                <a:latin typeface="Calibri"/>
                <a:ea typeface="Calibri"/>
                <a:cs typeface="Calibri"/>
                <a:sym typeface="Calibri"/>
              </a:rPr>
              <a:t>Create an anchor chart to be used in the classroom jot down some ideas that you think belong on this chart:</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What makes good evidence? </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What would help your students name the criteria of logical and effective evidence?</a:t>
            </a:r>
          </a:p>
          <a:p>
            <a:pPr indent="-342900" lvl="0" marL="342900" marR="0" rtl="0" algn="l">
              <a:lnSpc>
                <a:spcPct val="80000"/>
              </a:lnSpc>
              <a:spcBef>
                <a:spcPts val="592"/>
              </a:spcBef>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How and where can you post this chart in classroom so you can come back to it throughout the mini-unit and use it to think and revise and further name the characteristics of good evidence?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2800" u="none" cap="none" strike="noStrike">
                <a:solidFill>
                  <a:schemeClr val="dk1"/>
                </a:solidFill>
                <a:latin typeface="Calibri"/>
                <a:ea typeface="Calibri"/>
                <a:cs typeface="Calibri"/>
                <a:sym typeface="Calibri"/>
              </a:rPr>
              <a:t>Why is Argumentation a Critical 21st Century Skill?</a:t>
            </a:r>
            <a:br>
              <a:rPr b="0" i="0" lang="en-US" sz="2800" u="none" cap="none" strike="noStrike">
                <a:solidFill>
                  <a:schemeClr val="dk1"/>
                </a:solidFill>
                <a:latin typeface="Calibri"/>
                <a:ea typeface="Calibri"/>
                <a:cs typeface="Calibri"/>
                <a:sym typeface="Calibri"/>
              </a:rPr>
            </a:br>
          </a:p>
        </p:txBody>
      </p:sp>
      <p:sp>
        <p:nvSpPr>
          <p:cNvPr id="97" name="Shape 9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Arial"/>
              <a:buChar char="•"/>
            </a:pPr>
            <a:r>
              <a:rPr lang="en-US"/>
              <a:t>Please, listen to this short 1:51 answer.</a:t>
            </a:r>
          </a:p>
          <a:p>
            <a:pPr indent="-342900" lvl="0" marL="342900" marR="0" rtl="0" algn="l">
              <a:lnSpc>
                <a:spcPct val="90000"/>
              </a:lnSpc>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The speaker is Elyse Eidman-Aadahl who is the  Executive Director of the National Writing Project</a:t>
            </a:r>
          </a:p>
          <a:p>
            <a:pPr indent="-342900" lvl="0" marL="342900" marR="0" rtl="0" algn="l">
              <a:lnSpc>
                <a:spcPct val="90000"/>
              </a:lnSpc>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Did your reasons coincide with the thinking of the National Writing Project director? </a:t>
            </a:r>
            <a:r>
              <a:rPr lang="en-US"/>
              <a:t>In what way?  Same? Different?</a:t>
            </a:r>
          </a:p>
          <a:p>
            <a:pPr indent="-342900" lvl="0" marL="342900" marR="0" rtl="0" algn="l">
              <a:lnSpc>
                <a:spcPct val="90000"/>
              </a:lnSpc>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Reflect</a:t>
            </a:r>
          </a:p>
        </p:txBody>
      </p:sp>
      <p:sp>
        <p:nvSpPr>
          <p:cNvPr id="217" name="Shape 21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1. What did you just do? </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What are the moves you just made? </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What are the things that you did as you were engaging with the other teachers in writing, thinking and talking?</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2. How do activities like this move students toward argumentative writing?</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Conclusion</a:t>
            </a:r>
          </a:p>
        </p:txBody>
      </p:sp>
      <p:sp>
        <p:nvSpPr>
          <p:cNvPr id="223" name="Shape 22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Arial"/>
              <a:buNone/>
            </a:pPr>
            <a:r>
              <a:rPr b="0" i="0" lang="en-US" sz="2960" u="none" cap="none" strike="noStrike">
                <a:solidFill>
                  <a:schemeClr val="dk1"/>
                </a:solidFill>
                <a:latin typeface="Calibri"/>
                <a:ea typeface="Calibri"/>
                <a:cs typeface="Calibri"/>
                <a:sym typeface="Calibri"/>
              </a:rPr>
              <a:t>Lessons like this in a controlled and supported  environment offer students relevant practice </a:t>
            </a:r>
          </a:p>
          <a:p>
            <a:pPr indent="-342900" lvl="0" marL="342900" marR="0" rtl="0" algn="l">
              <a:lnSpc>
                <a:spcPct val="9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In countering claims, which is something they are likely to do in written texts they come across</a:t>
            </a:r>
          </a:p>
          <a:p>
            <a:pPr indent="-342900" lvl="0" marL="342900" marR="0" rtl="0" algn="l">
              <a:lnSpc>
                <a:spcPct val="9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In either accepting those claims or pushing back</a:t>
            </a:r>
          </a:p>
          <a:p>
            <a:pPr indent="-342900" lvl="0" marL="342900" marR="0" rtl="0" algn="l">
              <a:lnSpc>
                <a:spcPct val="9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In looking at evidence and thinking about the connection between the claims and evidence and to which extent the claims are logical and evident </a:t>
            </a:r>
          </a:p>
          <a:p>
            <a:pPr indent="-342900" lvl="0" marL="342900" marR="0" rtl="0" algn="l">
              <a:lnSpc>
                <a:spcPct val="90000"/>
              </a:lnSpc>
              <a:spcBef>
                <a:spcPts val="592"/>
              </a:spcBef>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In thinking about the ways they can use that.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 </a:t>
            </a:r>
            <a:r>
              <a:rPr b="0" i="0" lang="en-US" sz="2790" u="none" cap="none" strike="noStrike">
                <a:solidFill>
                  <a:schemeClr val="dk1"/>
                </a:solidFill>
                <a:latin typeface="Calibri"/>
                <a:ea typeface="Calibri"/>
                <a:cs typeface="Calibri"/>
                <a:sym typeface="Calibri"/>
              </a:rPr>
              <a:t>Unit Overview of mini-unit  “Nutrition in Schools”</a:t>
            </a:r>
            <a:br>
              <a:rPr b="0" i="0" lang="en-US" sz="2790" u="none" cap="none" strike="noStrike">
                <a:solidFill>
                  <a:schemeClr val="dk1"/>
                </a:solidFill>
                <a:latin typeface="Calibri"/>
                <a:ea typeface="Calibri"/>
                <a:cs typeface="Calibri"/>
                <a:sym typeface="Calibri"/>
              </a:rPr>
            </a:br>
            <a:r>
              <a:rPr b="0" i="0" lang="en-US" sz="2790" u="none" cap="none" strike="noStrike">
                <a:solidFill>
                  <a:schemeClr val="dk1"/>
                </a:solidFill>
                <a:latin typeface="Calibri"/>
                <a:ea typeface="Calibri"/>
                <a:cs typeface="Calibri"/>
                <a:sym typeface="Calibri"/>
              </a:rPr>
              <a:t>Ranking Evidence</a:t>
            </a:r>
          </a:p>
        </p:txBody>
      </p:sp>
      <p:sp>
        <p:nvSpPr>
          <p:cNvPr id="103" name="Shape 10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written by Rach</a:t>
            </a:r>
            <a:r>
              <a:rPr lang="en-US"/>
              <a:t>e</a:t>
            </a:r>
            <a:r>
              <a:rPr b="0" i="0" lang="en-US" sz="3200" u="none" cap="none" strike="noStrike">
                <a:solidFill>
                  <a:schemeClr val="dk1"/>
                </a:solidFill>
                <a:latin typeface="Calibri"/>
                <a:ea typeface="Calibri"/>
                <a:cs typeface="Calibri"/>
                <a:sym typeface="Calibri"/>
              </a:rPr>
              <a:t>l Bear </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currently a member of the Idaho team</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working with the Gates Foundation and NWP in an exploration of how to blend inquiry with the new Core Common Standards </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a member of the NWP National Reading Initiative which focuses on Content Area Literacy.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Ranking Evidence </a:t>
            </a:r>
          </a:p>
        </p:txBody>
      </p:sp>
      <p:sp>
        <p:nvSpPr>
          <p:cNvPr id="109" name="Shape 10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Today, we will concentrate first on </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Evaluating the quality and relevance of evidence used for supporting claims.  </a:t>
            </a: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Ranking Evidence</a:t>
            </a:r>
            <a:br>
              <a:rPr b="0" i="0" lang="en-US" sz="3959" u="none" cap="none" strike="noStrike">
                <a:solidFill>
                  <a:schemeClr val="dk1"/>
                </a:solidFill>
                <a:latin typeface="Calibri"/>
                <a:ea typeface="Calibri"/>
                <a:cs typeface="Calibri"/>
                <a:sym typeface="Calibri"/>
              </a:rPr>
            </a:br>
            <a:r>
              <a:rPr b="0" i="0" lang="en-US" sz="3959" u="none" cap="none" strike="noStrike">
                <a:solidFill>
                  <a:schemeClr val="dk1"/>
                </a:solidFill>
                <a:latin typeface="Calibri"/>
                <a:ea typeface="Calibri"/>
                <a:cs typeface="Calibri"/>
                <a:sym typeface="Calibri"/>
              </a:rPr>
              <a:t>In the Unit</a:t>
            </a:r>
          </a:p>
        </p:txBody>
      </p:sp>
      <p:sp>
        <p:nvSpPr>
          <p:cNvPr id="115" name="Shape 11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Students ( you will play th</a:t>
            </a:r>
            <a:r>
              <a:rPr lang="en-US"/>
              <a:t>ei</a:t>
            </a:r>
            <a:r>
              <a:rPr b="0" i="0" lang="en-US" sz="3200" u="none" cap="none" strike="noStrike">
                <a:solidFill>
                  <a:schemeClr val="dk1"/>
                </a:solidFill>
                <a:latin typeface="Calibri"/>
                <a:ea typeface="Calibri"/>
                <a:cs typeface="Calibri"/>
                <a:sym typeface="Calibri"/>
              </a:rPr>
              <a:t>r part)</a:t>
            </a:r>
            <a:r>
              <a:rPr lang="en-US"/>
              <a:t> </a:t>
            </a:r>
            <a:r>
              <a:rPr b="0" i="0" lang="en-US" sz="3200" u="none" cap="none" strike="noStrike">
                <a:solidFill>
                  <a:schemeClr val="dk1"/>
                </a:solidFill>
                <a:latin typeface="Calibri"/>
                <a:ea typeface="Calibri"/>
                <a:cs typeface="Calibri"/>
                <a:sym typeface="Calibri"/>
              </a:rPr>
              <a:t>evaluate the evidence in articles related to the topic of nutrition mandates in schools.  They will engage in discussion of the articles and ultimately compose a mini-argument that integrates logical and relevant evidence from the sources.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sz="3959"/>
          </a:p>
          <a:p>
            <a:pPr indent="0" lvl="0" marL="0" marR="0" rtl="0" algn="ctr">
              <a:spcBef>
                <a:spcPts val="0"/>
              </a:spcBef>
              <a:buClr>
                <a:schemeClr val="dk1"/>
              </a:buClr>
              <a:buSzPct val="25000"/>
              <a:buFont typeface="Calibri"/>
              <a:buNone/>
            </a:pPr>
            <a:r>
              <a:t/>
            </a:r>
            <a:endParaRPr sz="3959"/>
          </a:p>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Ranking Evidence</a:t>
            </a:r>
            <a:br>
              <a:rPr b="0" i="0" lang="en-US" sz="3959" u="none" cap="none" strike="noStrike">
                <a:solidFill>
                  <a:schemeClr val="dk1"/>
                </a:solidFill>
                <a:latin typeface="Calibri"/>
                <a:ea typeface="Calibri"/>
                <a:cs typeface="Calibri"/>
                <a:sym typeface="Calibri"/>
              </a:rPr>
            </a:br>
            <a:r>
              <a:rPr lang="en-US"/>
              <a:t>In the Unit “Nutrition and Schools”</a:t>
            </a:r>
          </a:p>
          <a:p>
            <a:pPr indent="0" lvl="0" marL="0" marR="0" rtl="0" algn="ctr">
              <a:spcBef>
                <a:spcPts val="0"/>
              </a:spcBef>
              <a:buClr>
                <a:schemeClr val="dk1"/>
              </a:buClr>
              <a:buSzPct val="25000"/>
              <a:buFont typeface="Calibri"/>
              <a:buNone/>
            </a:pPr>
            <a:r>
              <a:t/>
            </a:r>
            <a:endParaRPr/>
          </a:p>
          <a:p>
            <a:pPr indent="0" lvl="0" marL="0" marR="0" rtl="0" algn="ctr">
              <a:spcBef>
                <a:spcPts val="0"/>
              </a:spcBef>
              <a:buClr>
                <a:schemeClr val="dk1"/>
              </a:buClr>
              <a:buSzPct val="25000"/>
              <a:buFont typeface="Calibri"/>
              <a:buNone/>
            </a:pPr>
            <a:r>
              <a:t/>
            </a:r>
            <a:endParaRPr sz="3959"/>
          </a:p>
        </p:txBody>
      </p:sp>
      <p:sp>
        <p:nvSpPr>
          <p:cNvPr id="121" name="Shape 12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0" lvl="0" marL="0" marR="0" rtl="0" algn="l">
              <a:spcBef>
                <a:spcPts val="64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The mini-argument is a short piece of writing that includes </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a claim </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evidence to support the claim, and an</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explanation of their reasoning behind the evidence they selected to support their claim.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In the Unit </a:t>
            </a:r>
            <a:r>
              <a:rPr lang="en-US"/>
              <a:t>“Nutrition and Schools”</a:t>
            </a:r>
          </a:p>
        </p:txBody>
      </p:sp>
      <p:sp>
        <p:nvSpPr>
          <p:cNvPr id="127" name="Shape 12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The topic and texts were selected to engage students in an authentic inquiry about food and nutrition.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Ranking Evidence</a:t>
            </a:r>
            <a:br>
              <a:rPr b="0" i="0" lang="en-US" sz="3959" u="none" cap="none" strike="noStrike">
                <a:solidFill>
                  <a:schemeClr val="dk1"/>
                </a:solidFill>
                <a:latin typeface="Calibri"/>
                <a:ea typeface="Calibri"/>
                <a:cs typeface="Calibri"/>
                <a:sym typeface="Calibri"/>
              </a:rPr>
            </a:br>
            <a:r>
              <a:rPr b="0" i="0" lang="en-US" sz="3959" u="none" cap="none" strike="noStrike">
                <a:solidFill>
                  <a:schemeClr val="dk1"/>
                </a:solidFill>
                <a:latin typeface="Calibri"/>
                <a:ea typeface="Calibri"/>
                <a:cs typeface="Calibri"/>
                <a:sym typeface="Calibri"/>
              </a:rPr>
              <a:t>The Unit is multi-purposeful</a:t>
            </a:r>
          </a:p>
        </p:txBody>
      </p:sp>
      <p:sp>
        <p:nvSpPr>
          <p:cNvPr id="133" name="Shape 13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The activities in this mini-unit could be used with any topic.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lang="en-US"/>
              <a:t>Ranking the Evidence.</a:t>
            </a:r>
          </a:p>
        </p:txBody>
      </p:sp>
      <p:sp>
        <p:nvSpPr>
          <p:cNvPr id="139" name="Shape 13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The purpose of the evidence ranking is to begin the conversation about what makes logical, relevant evidence.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