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0"/>
  </p:notesMasterIdLst>
  <p:handoutMasterIdLst>
    <p:handoutMasterId r:id="rId21"/>
  </p:handoutMasterIdLst>
  <p:sldIdLst>
    <p:sldId id="256" r:id="rId3"/>
    <p:sldId id="257" r:id="rId4"/>
    <p:sldId id="258" r:id="rId5"/>
    <p:sldId id="259" r:id="rId6"/>
    <p:sldId id="260" r:id="rId7"/>
    <p:sldId id="261" r:id="rId8"/>
    <p:sldId id="265" r:id="rId9"/>
    <p:sldId id="262" r:id="rId10"/>
    <p:sldId id="263" r:id="rId11"/>
    <p:sldId id="264" r:id="rId12"/>
    <p:sldId id="266" r:id="rId13"/>
    <p:sldId id="272" r:id="rId14"/>
    <p:sldId id="267" r:id="rId15"/>
    <p:sldId id="273" r:id="rId16"/>
    <p:sldId id="268" r:id="rId17"/>
    <p:sldId id="269" r:id="rId18"/>
    <p:sldId id="271" r:id="rId19"/>
  </p:sldIdLst>
  <p:sldSz cx="9144000" cy="6858000" type="screen4x3"/>
  <p:notesSz cx="7102475" cy="9388475"/>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3" autoAdjust="0"/>
    <p:restoredTop sz="94660"/>
  </p:normalViewPr>
  <p:slideViewPr>
    <p:cSldViewPr>
      <p:cViewPr>
        <p:scale>
          <a:sx n="100" d="100"/>
          <a:sy n="100" d="100"/>
        </p:scale>
        <p:origin x="-5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9D1EDA0C-374E-4661-82D5-AE13EA300FEE}" type="datetimeFigureOut">
              <a:rPr lang="en-US" smtClean="0"/>
              <a:t>7/9/2015</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92D0405C-B186-4741-8BF8-5A26C4492C4E}" type="slidenum">
              <a:rPr lang="en-US" smtClean="0"/>
              <a:t>‹#›</a:t>
            </a:fld>
            <a:endParaRPr lang="en-US"/>
          </a:p>
        </p:txBody>
      </p:sp>
    </p:spTree>
    <p:extLst>
      <p:ext uri="{BB962C8B-B14F-4D97-AF65-F5344CB8AC3E}">
        <p14:creationId xmlns:p14="http://schemas.microsoft.com/office/powerpoint/2010/main" val="1547687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447E72A-D913-4DC2-9E0A-E520CE8FCC86}" type="datetimeFigureOut">
              <a:rPr lang="en-US" smtClean="0"/>
              <a:pPr/>
              <a:t>7/8/2015</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167836138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bright="42000" contrast="-68000"/>
          </a:blip>
          <a:srcRect/>
          <a:stretch>
            <a:fillRect l="-30000" t="-20000" r="-2000" b="12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7/8/2015 4:22 AM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7/8/2015 4:22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7/8/2015 4:22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7/8/2015 4:22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7/8/2015 4:22 AM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7/8/2015 4:22 AM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7/8/2015 4:22 AM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7/8/2015 4:22 AM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7/8/2015 4:22 AM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7/8/2015 4:22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pencil.png"/>
          <p:cNvPicPr>
            <a:picLocks noChangeAspect="1"/>
          </p:cNvPicPr>
          <p:nvPr userDrawn="1"/>
        </p:nvPicPr>
        <p:blipFill>
          <a:blip r:embed="rId2"/>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7/8/2015 4:22 AM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7/8/2015 4:22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e.org/blog/telling_the_story_behind_a_great_projec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fontScale="90000"/>
          </a:bodyPr>
          <a:lstStyle/>
          <a:p>
            <a:r>
              <a:rPr lang="en-US" b="1" dirty="0"/>
              <a:t> </a:t>
            </a:r>
            <a:r>
              <a:rPr lang="en-US" dirty="0"/>
              <a:t/>
            </a:r>
            <a:br>
              <a:rPr lang="en-US" dirty="0"/>
            </a:br>
            <a:r>
              <a:rPr lang="en-US" b="1" dirty="0"/>
              <a:t>Revision with a Vision:</a:t>
            </a:r>
            <a:r>
              <a:rPr lang="en-US" dirty="0"/>
              <a:t/>
            </a:r>
            <a:br>
              <a:rPr lang="en-US" dirty="0"/>
            </a:br>
            <a:r>
              <a:rPr lang="en-US" b="1" dirty="0"/>
              <a:t>Three Strategies for Students to Become Better at Revising Argument Papers</a:t>
            </a:r>
            <a:r>
              <a:rPr lang="en-US" dirty="0"/>
              <a:t/>
            </a:r>
            <a:br>
              <a:rPr lang="en-US" dirty="0"/>
            </a:br>
            <a:r>
              <a:rPr lang="en-US" dirty="0" smtClean="0"/>
              <a:t/>
            </a:r>
            <a:br>
              <a:rPr lang="en-US" dirty="0" smtClean="0"/>
            </a:br>
            <a:endParaRPr lang="en-US" dirty="0"/>
          </a:p>
        </p:txBody>
      </p:sp>
      <p:sp>
        <p:nvSpPr>
          <p:cNvPr id="3" name="Rectangle 2"/>
          <p:cNvSpPr>
            <a:spLocks noGrp="1"/>
          </p:cNvSpPr>
          <p:nvPr>
            <p:ph type="subTitle" idx="1"/>
          </p:nvPr>
        </p:nvSpPr>
        <p:spPr/>
        <p:txBody>
          <a:bodyPr>
            <a:normAutofit fontScale="85000" lnSpcReduction="20000"/>
          </a:bodyPr>
          <a:lstStyle/>
          <a:p>
            <a:r>
              <a:rPr lang="en-US" dirty="0" smtClean="0"/>
              <a:t>Barbara A. MacDonald</a:t>
            </a:r>
            <a:br>
              <a:rPr lang="en-US" dirty="0" smtClean="0"/>
            </a:br>
            <a:r>
              <a:rPr lang="en-US" dirty="0" smtClean="0"/>
              <a:t>2015 Advanced Institute Southern Arizona Writing Project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 to paragraph on back of demo packet</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92813235"/>
              </p:ext>
            </p:extLst>
          </p:nvPr>
        </p:nvGraphicFramePr>
        <p:xfrm>
          <a:off x="1752600" y="1905000"/>
          <a:ext cx="6080760" cy="3533394"/>
        </p:xfrm>
        <a:graphic>
          <a:graphicData uri="http://schemas.openxmlformats.org/drawingml/2006/table">
            <a:tbl>
              <a:tblPr firstRow="1" firstCol="1" bandRow="1">
                <a:tableStyleId>{17292A2E-F333-43FB-9621-5CBBE7FDCDCB}</a:tableStyleId>
              </a:tblPr>
              <a:tblGrid>
                <a:gridCol w="1520190"/>
                <a:gridCol w="1520190"/>
                <a:gridCol w="1520190"/>
                <a:gridCol w="1520190"/>
              </a:tblGrid>
              <a:tr h="534924">
                <a:tc gridSpan="4">
                  <a:txBody>
                    <a:bodyPr/>
                    <a:lstStyle/>
                    <a:p>
                      <a:pPr marL="0" marR="0" algn="ctr">
                        <a:lnSpc>
                          <a:spcPct val="115000"/>
                        </a:lnSpc>
                        <a:spcBef>
                          <a:spcPts val="0"/>
                        </a:spcBef>
                        <a:spcAft>
                          <a:spcPts val="0"/>
                        </a:spcAft>
                      </a:pPr>
                      <a:endParaRPr lang="en-US" sz="1600" dirty="0" smtClean="0">
                        <a:effectLst/>
                      </a:endParaRPr>
                    </a:p>
                    <a:p>
                      <a:pPr marL="0" marR="0" algn="ctr">
                        <a:lnSpc>
                          <a:spcPct val="115000"/>
                        </a:lnSpc>
                        <a:spcBef>
                          <a:spcPts val="0"/>
                        </a:spcBef>
                        <a:spcAft>
                          <a:spcPts val="0"/>
                        </a:spcAft>
                      </a:pPr>
                      <a:r>
                        <a:rPr lang="en-US" sz="2000" b="1" u="sng" dirty="0" smtClean="0">
                          <a:effectLst/>
                        </a:rPr>
                        <a:t>Global</a:t>
                      </a:r>
                      <a:r>
                        <a:rPr lang="en-US" sz="2000" b="1" u="sng" baseline="0" dirty="0" smtClean="0">
                          <a:effectLst/>
                        </a:rPr>
                        <a:t> Issues and Local Issues</a:t>
                      </a:r>
                    </a:p>
                    <a:p>
                      <a:pPr marL="0" marR="0" algn="ctr">
                        <a:lnSpc>
                          <a:spcPct val="115000"/>
                        </a:lnSpc>
                        <a:spcBef>
                          <a:spcPts val="0"/>
                        </a:spcBef>
                        <a:spcAft>
                          <a:spcPts val="0"/>
                        </a:spcAft>
                      </a:pPr>
                      <a:r>
                        <a:rPr lang="en-US" sz="2000" baseline="0" dirty="0" smtClean="0">
                          <a:effectLst/>
                        </a:rPr>
                        <a:t>Which global issue would you choose first to mentor the student on the infamous</a:t>
                      </a:r>
                      <a:br>
                        <a:rPr lang="en-US" sz="2000" baseline="0" dirty="0" smtClean="0">
                          <a:effectLst/>
                        </a:rPr>
                      </a:br>
                      <a:r>
                        <a:rPr lang="en-US" sz="2000" baseline="0" dirty="0" smtClean="0">
                          <a:effectLst/>
                        </a:rPr>
                        <a:t>“Chips Ahoy” paper </a:t>
                      </a:r>
                      <a:r>
                        <a:rPr lang="en-US" sz="1600" baseline="0" dirty="0" smtClean="0">
                          <a:effectLst/>
                        </a:rPr>
                        <a:t>?</a:t>
                      </a:r>
                      <a:endParaRPr lang="en-US" sz="1600" dirty="0">
                        <a:effectLst/>
                      </a:endParaRPr>
                    </a:p>
                    <a:p>
                      <a:pPr marL="0" marR="0" algn="ctr">
                        <a:lnSpc>
                          <a:spcPct val="115000"/>
                        </a:lnSpc>
                        <a:spcBef>
                          <a:spcPts val="0"/>
                        </a:spcBef>
                        <a:spcAft>
                          <a:spcPts val="0"/>
                        </a:spcAft>
                      </a:pPr>
                      <a:r>
                        <a:rPr lang="en-US" sz="1600" dirty="0">
                          <a:effectLst/>
                        </a:rPr>
                        <a:t> </a:t>
                      </a:r>
                    </a:p>
                    <a:p>
                      <a:pPr marL="0" marR="0" algn="ctr">
                        <a:lnSpc>
                          <a:spcPct val="115000"/>
                        </a:lnSpc>
                        <a:spcBef>
                          <a:spcPts val="0"/>
                        </a:spcBef>
                        <a:spcAft>
                          <a:spcPts val="0"/>
                        </a:spcAft>
                      </a:pPr>
                      <a:r>
                        <a:rPr lang="en-US" sz="1600" dirty="0">
                          <a:effectLst/>
                        </a:rPr>
                        <a:t> </a:t>
                      </a:r>
                      <a:endParaRPr lang="en-US" sz="1100" dirty="0">
                        <a:effectLst/>
                      </a:endParaRPr>
                    </a:p>
                    <a:p>
                      <a:pPr marL="0" marR="0" algn="ctr">
                        <a:lnSpc>
                          <a:spcPct val="115000"/>
                        </a:lnSpc>
                        <a:spcBef>
                          <a:spcPts val="0"/>
                        </a:spcBef>
                        <a:spcAft>
                          <a:spcPts val="0"/>
                        </a:spcAft>
                      </a:pPr>
                      <a:r>
                        <a:rPr lang="en-US" sz="1600" dirty="0">
                          <a:effectLst/>
                        </a:rPr>
                        <a:t> </a:t>
                      </a:r>
                      <a:endParaRPr lang="en-US" sz="1100" dirty="0">
                        <a:effectLst/>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r>
              <a:tr h="0">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dirty="0" smtClean="0">
                          <a:effectLst/>
                        </a:rPr>
                        <a:t>Organize</a:t>
                      </a:r>
                      <a:endParaRPr lang="en-US" sz="2000" b="1" dirty="0">
                        <a:effectLst/>
                        <a:latin typeface="Calibri"/>
                        <a:ea typeface="Calibri"/>
                        <a:cs typeface="Times New Roman"/>
                      </a:endParaRPr>
                    </a:p>
                  </a:txBody>
                  <a:tcPr marL="68580" marR="68580" marT="0" marB="0"/>
                </a:tc>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baseline="0" dirty="0" smtClean="0">
                          <a:effectLst/>
                        </a:rPr>
                        <a:t> Purpose</a:t>
                      </a:r>
                      <a:endParaRPr lang="en-US" sz="2000" b="1" dirty="0">
                        <a:effectLst/>
                        <a:latin typeface="Calibri"/>
                        <a:ea typeface="Calibri"/>
                        <a:cs typeface="Times New Roman"/>
                      </a:endParaRPr>
                    </a:p>
                  </a:txBody>
                  <a:tcPr marL="68580" marR="68580" marT="0" marB="0"/>
                </a:tc>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dirty="0" smtClean="0">
                          <a:effectLst/>
                        </a:rPr>
                        <a:t>Correct</a:t>
                      </a:r>
                      <a:r>
                        <a:rPr lang="en-US" sz="2000" b="1" baseline="0" dirty="0" smtClean="0">
                          <a:effectLst/>
                        </a:rPr>
                        <a:t> spelling</a:t>
                      </a:r>
                      <a:endParaRPr lang="en-US" sz="2000" b="1" dirty="0">
                        <a:effectLst/>
                        <a:latin typeface="Calibri"/>
                        <a:ea typeface="Calibri"/>
                        <a:cs typeface="Times New Roman"/>
                      </a:endParaRPr>
                    </a:p>
                  </a:txBody>
                  <a:tcPr marL="68580" marR="68580" marT="0" marB="0"/>
                </a:tc>
                <a:tc>
                  <a:txBody>
                    <a:bodyPr/>
                    <a:lstStyle/>
                    <a:p>
                      <a:pPr marL="171450" marR="0" indent="-171450" algn="l">
                        <a:lnSpc>
                          <a:spcPct val="115000"/>
                        </a:lnSpc>
                        <a:spcBef>
                          <a:spcPts val="0"/>
                        </a:spcBef>
                        <a:spcAft>
                          <a:spcPts val="0"/>
                        </a:spcAft>
                        <a:buFont typeface="Wingdings" panose="05000000000000000000" pitchFamily="2" charset="2"/>
                        <a:buChar char="ü"/>
                      </a:pPr>
                      <a:r>
                        <a:rPr lang="en-US" sz="2000" b="1" dirty="0" smtClean="0">
                          <a:effectLst/>
                          <a:latin typeface="+mj-lt"/>
                          <a:ea typeface="Calibri"/>
                          <a:cs typeface="Times New Roman"/>
                        </a:rPr>
                        <a:t> Signal Phrases</a:t>
                      </a:r>
                      <a:endParaRPr lang="en-US" sz="2000" b="1" dirty="0">
                        <a:effectLst/>
                        <a:latin typeface="+mj-lt"/>
                        <a:ea typeface="Calibri"/>
                        <a:cs typeface="Times New Roman"/>
                      </a:endParaRPr>
                    </a:p>
                  </a:txBody>
                  <a:tcPr marL="68580" marR="68580" marT="0" marB="0"/>
                </a:tc>
              </a:tr>
              <a:tr h="0">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dirty="0" smtClean="0">
                          <a:effectLst/>
                          <a:latin typeface="+mn-lt"/>
                          <a:ea typeface="+mn-ea"/>
                          <a:cs typeface="+mn-cs"/>
                        </a:rPr>
                        <a:t>Grammar</a:t>
                      </a:r>
                      <a:endParaRPr lang="en-US" sz="2000" b="1" dirty="0">
                        <a:effectLst/>
                        <a:latin typeface="Calibri"/>
                        <a:ea typeface="Calibri"/>
                        <a:cs typeface="Times New Roman"/>
                      </a:endParaRPr>
                    </a:p>
                  </a:txBody>
                  <a:tcPr marL="68580" marR="68580" marT="0" marB="0"/>
                </a:tc>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dirty="0" smtClean="0">
                          <a:effectLst/>
                        </a:rPr>
                        <a:t> Hook</a:t>
                      </a:r>
                      <a:endParaRPr lang="en-US" sz="2000" b="1" dirty="0">
                        <a:effectLst/>
                        <a:latin typeface="Calibri"/>
                        <a:ea typeface="Calibri"/>
                        <a:cs typeface="Times New Roman"/>
                      </a:endParaRPr>
                    </a:p>
                  </a:txBody>
                  <a:tcPr marL="68580" marR="68580" marT="0" marB="0"/>
                </a:tc>
                <a:tc>
                  <a:txBody>
                    <a:bodyPr/>
                    <a:lstStyle/>
                    <a:p>
                      <a:pPr marL="285750" marR="0" indent="-285750" algn="ctr">
                        <a:lnSpc>
                          <a:spcPct val="115000"/>
                        </a:lnSpc>
                        <a:spcBef>
                          <a:spcPts val="0"/>
                        </a:spcBef>
                        <a:spcAft>
                          <a:spcPts val="0"/>
                        </a:spcAft>
                        <a:buFont typeface="Wingdings" panose="05000000000000000000" pitchFamily="2" charset="2"/>
                        <a:buChar char="ü"/>
                      </a:pPr>
                      <a:r>
                        <a:rPr lang="en-US" sz="2000" b="1" dirty="0" smtClean="0">
                          <a:effectLst/>
                        </a:rPr>
                        <a:t>Evidence</a:t>
                      </a:r>
                      <a:r>
                        <a:rPr lang="en-US" sz="2000" b="1" dirty="0">
                          <a:effectLst/>
                        </a:rPr>
                        <a:t> </a:t>
                      </a:r>
                      <a:endParaRPr lang="en-US" sz="2000" b="1" dirty="0">
                        <a:effectLst/>
                        <a:latin typeface="Calibri"/>
                        <a:ea typeface="Calibri"/>
                        <a:cs typeface="Times New Roman"/>
                      </a:endParaRPr>
                    </a:p>
                  </a:txBody>
                  <a:tcPr marL="68580" marR="68580" marT="0" marB="0"/>
                </a:tc>
                <a:tc>
                  <a:txBody>
                    <a:bodyPr/>
                    <a:lstStyle/>
                    <a:p>
                      <a:pPr marL="285750" marR="0" indent="-285750" algn="l">
                        <a:lnSpc>
                          <a:spcPct val="115000"/>
                        </a:lnSpc>
                        <a:spcBef>
                          <a:spcPts val="0"/>
                        </a:spcBef>
                        <a:spcAft>
                          <a:spcPts val="0"/>
                        </a:spcAft>
                        <a:buFont typeface="Wingdings" panose="05000000000000000000" pitchFamily="2" charset="2"/>
                        <a:buChar char="ü"/>
                      </a:pPr>
                      <a:r>
                        <a:rPr lang="en-US" sz="2000" b="1" dirty="0" smtClean="0">
                          <a:effectLst/>
                        </a:rPr>
                        <a:t>Claim</a:t>
                      </a:r>
                      <a:r>
                        <a:rPr lang="en-US" sz="2000" b="1" dirty="0">
                          <a:effectLst/>
                        </a:rPr>
                        <a:t> </a:t>
                      </a:r>
                      <a:endParaRPr lang="en-US" sz="2000" b="1"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233590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Preparation </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sz="2400" b="1" dirty="0" smtClean="0"/>
              <a:t>Preparation </a:t>
            </a:r>
            <a:r>
              <a:rPr lang="en-US" sz="2400" b="1" dirty="0"/>
              <a:t>for the “Crazy Claim” paper</a:t>
            </a:r>
            <a:r>
              <a:rPr lang="en-US" sz="2400" dirty="0"/>
              <a:t>:  Each participant will need a Word Document or paper and a writing utensil.</a:t>
            </a:r>
          </a:p>
          <a:p>
            <a:r>
              <a:rPr lang="en-US" sz="2400" b="1" dirty="0"/>
              <a:t>Directions:</a:t>
            </a:r>
            <a:r>
              <a:rPr lang="en-US" sz="2400" dirty="0"/>
              <a:t> Each participant will randomly draw a “Crazy Claim” and spend the next 15-20 minutes writing an argument that contains: a heading, a title, a hook, a “Crazy Claim”, three made up sources (at least of the sources must use authorizing), 2 counter claims, quotations with signal phrases, body paragraphs, a conclusion and </a:t>
            </a:r>
            <a:r>
              <a:rPr lang="en-US" sz="2400" i="1" dirty="0"/>
              <a:t>no partridge in a pear tree</a:t>
            </a:r>
            <a:r>
              <a:rPr lang="en-US" sz="2400" dirty="0"/>
              <a:t>.</a:t>
            </a:r>
            <a:endParaRPr lang="en-US" sz="2400" dirty="0"/>
          </a:p>
          <a:p>
            <a:endParaRPr lang="en-US" sz="2400" dirty="0"/>
          </a:p>
        </p:txBody>
      </p:sp>
    </p:spTree>
    <p:extLst>
      <p:ext uri="{BB962C8B-B14F-4D97-AF65-F5344CB8AC3E}">
        <p14:creationId xmlns:p14="http://schemas.microsoft.com/office/powerpoint/2010/main" val="63300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#1 Arrows or Linking</a:t>
            </a:r>
            <a:endParaRPr lang="en-US" dirty="0"/>
          </a:p>
        </p:txBody>
      </p:sp>
      <p:sp>
        <p:nvSpPr>
          <p:cNvPr id="3" name="Content Placeholder 2"/>
          <p:cNvSpPr>
            <a:spLocks noGrp="1"/>
          </p:cNvSpPr>
          <p:nvPr>
            <p:ph sz="quarter" idx="1"/>
          </p:nvPr>
        </p:nvSpPr>
        <p:spPr/>
        <p:txBody>
          <a:bodyPr/>
          <a:lstStyle/>
          <a:p>
            <a:r>
              <a:rPr lang="en-US" dirty="0" smtClean="0"/>
              <a:t>Turn to this strategy in your packet and read the directions.</a:t>
            </a:r>
          </a:p>
          <a:p>
            <a:r>
              <a:rPr lang="en-US" dirty="0"/>
              <a:t>Each participant will spend the next </a:t>
            </a:r>
            <a:r>
              <a:rPr lang="en-US" dirty="0" smtClean="0"/>
              <a:t>10-20 </a:t>
            </a:r>
            <a:r>
              <a:rPr lang="en-US" dirty="0"/>
              <a:t>minutes applying this skill to their </a:t>
            </a:r>
            <a:r>
              <a:rPr lang="en-US" dirty="0" smtClean="0"/>
              <a:t>papers.</a:t>
            </a:r>
            <a:endParaRPr lang="en-US" dirty="0"/>
          </a:p>
          <a:p>
            <a:endParaRPr lang="en-US" dirty="0"/>
          </a:p>
        </p:txBody>
      </p:sp>
      <p:pic>
        <p:nvPicPr>
          <p:cNvPr id="4" name="Picture 3" descr="https://mysteriesandmanners.files.wordpress.com/2014/02/quote-sandwich.jpg"/>
          <p:cNvPicPr/>
          <p:nvPr/>
        </p:nvPicPr>
        <p:blipFill>
          <a:blip r:embed="rId2">
            <a:extLst>
              <a:ext uri="{28A0092B-C50C-407E-A947-70E740481C1C}">
                <a14:useLocalDpi xmlns:a14="http://schemas.microsoft.com/office/drawing/2010/main" val="0"/>
              </a:ext>
            </a:extLst>
          </a:blip>
          <a:srcRect/>
          <a:stretch>
            <a:fillRect/>
          </a:stretch>
        </p:blipFill>
        <p:spPr bwMode="auto">
          <a:xfrm>
            <a:off x="3019425" y="3810000"/>
            <a:ext cx="3105150" cy="2133600"/>
          </a:xfrm>
          <a:prstGeom prst="rect">
            <a:avLst/>
          </a:prstGeom>
          <a:noFill/>
          <a:ln>
            <a:noFill/>
          </a:ln>
        </p:spPr>
      </p:pic>
    </p:spTree>
    <p:extLst>
      <p:ext uri="{BB962C8B-B14F-4D97-AF65-F5344CB8AC3E}">
        <p14:creationId xmlns:p14="http://schemas.microsoft.com/office/powerpoint/2010/main" val="2014125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#1 Arrows or Linking</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smtClean="0">
                <a:solidFill>
                  <a:srgbClr val="FF0000"/>
                </a:solidFill>
              </a:rPr>
              <a:t>(CLAIM)The </a:t>
            </a:r>
            <a:r>
              <a:rPr lang="en-US" b="1" dirty="0">
                <a:solidFill>
                  <a:srgbClr val="FF0000"/>
                </a:solidFill>
              </a:rPr>
              <a:t>alternative that I think is best for the problem is </a:t>
            </a:r>
            <a:r>
              <a:rPr lang="en-US" b="1" dirty="0" smtClean="0">
                <a:solidFill>
                  <a:srgbClr val="FF0000"/>
                </a:solidFill>
              </a:rPr>
              <a:t>to </a:t>
            </a:r>
            <a:r>
              <a:rPr lang="en-US" b="1" dirty="0">
                <a:solidFill>
                  <a:srgbClr val="FF0000"/>
                </a:solidFill>
              </a:rPr>
              <a:t>send the mentally ill criminals to a rehabilitation center to get them help</a:t>
            </a:r>
            <a:r>
              <a:rPr lang="en-US" dirty="0" smtClean="0"/>
              <a:t>. </a:t>
            </a:r>
            <a:r>
              <a:rPr lang="en-US" b="1" dirty="0" smtClean="0">
                <a:solidFill>
                  <a:srgbClr val="00B050"/>
                </a:solidFill>
              </a:rPr>
              <a:t>(EXPLANATION)</a:t>
            </a:r>
            <a:r>
              <a:rPr lang="en-US" dirty="0" smtClean="0"/>
              <a:t> </a:t>
            </a:r>
            <a:r>
              <a:rPr lang="en-US" b="1" dirty="0">
                <a:solidFill>
                  <a:srgbClr val="00B050"/>
                </a:solidFill>
              </a:rPr>
              <a:t>I believe that this is needed because it will reduce the amount of people in the jail, and the whole system is basically wasting money sending theses people to jail. </a:t>
            </a:r>
            <a:r>
              <a:rPr lang="en-US" b="1" dirty="0" smtClean="0">
                <a:solidFill>
                  <a:srgbClr val="002060"/>
                </a:solidFill>
              </a:rPr>
              <a:t>(QUOTE WITH SIGNA PHRASE) According to Steve </a:t>
            </a:r>
            <a:r>
              <a:rPr lang="en-US" b="1" dirty="0">
                <a:solidFill>
                  <a:srgbClr val="002060"/>
                </a:solidFill>
              </a:rPr>
              <a:t>Lopez/LATimes.com/October 5, 2013 “My biggest gripe with the system is why are we spending $50,000 a year to jail somebody when we could be spending $5,000 or whatever it is to put them in a treatment program.”</a:t>
            </a:r>
            <a:r>
              <a:rPr lang="en-US" dirty="0"/>
              <a:t> (</a:t>
            </a:r>
            <a:r>
              <a:rPr lang="en-US" i="1" dirty="0"/>
              <a:t>Middle school article of the week assignment</a:t>
            </a:r>
            <a:endParaRPr lang="en-US" dirty="0"/>
          </a:p>
        </p:txBody>
      </p:sp>
    </p:spTree>
    <p:extLst>
      <p:ext uri="{BB962C8B-B14F-4D97-AF65-F5344CB8AC3E}">
        <p14:creationId xmlns:p14="http://schemas.microsoft.com/office/powerpoint/2010/main" val="574356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Claim: Video </a:t>
            </a:r>
            <a:r>
              <a:rPr lang="en-US" b="1" dirty="0">
                <a:solidFill>
                  <a:srgbClr val="FF0000"/>
                </a:solidFill>
              </a:rPr>
              <a:t>games do not cause violence. </a:t>
            </a:r>
            <a:endParaRPr lang="en-US" b="1" dirty="0">
              <a:solidFill>
                <a:srgbClr val="FF0000"/>
              </a:solidFill>
            </a:endParaRPr>
          </a:p>
        </p:txBody>
      </p:sp>
      <p:sp>
        <p:nvSpPr>
          <p:cNvPr id="3" name="Content Placeholder 2"/>
          <p:cNvSpPr>
            <a:spLocks noGrp="1"/>
          </p:cNvSpPr>
          <p:nvPr>
            <p:ph sz="quarter" idx="1"/>
          </p:nvPr>
        </p:nvSpPr>
        <p:spPr/>
        <p:txBody>
          <a:bodyPr>
            <a:normAutofit fontScale="85000" lnSpcReduction="20000"/>
          </a:bodyPr>
          <a:lstStyle/>
          <a:p>
            <a:r>
              <a:rPr lang="en-US" b="1" dirty="0" smtClean="0">
                <a:solidFill>
                  <a:srgbClr val="0070C0"/>
                </a:solidFill>
              </a:rPr>
              <a:t>(QUOTE)“The </a:t>
            </a:r>
            <a:r>
              <a:rPr lang="en-US" b="1" dirty="0">
                <a:solidFill>
                  <a:srgbClr val="0070C0"/>
                </a:solidFill>
              </a:rPr>
              <a:t>study looked at 377 vulnerable children who averaged 13 years old. Those children who played violent video games were not seen to exhibit criminal or bullying behavior over that of their non-video game playing peers. A ‘cathartic’ effect was even seen in some children, with aggression and bullying behavior dropping in those who played violent video games” (</a:t>
            </a:r>
            <a:r>
              <a:rPr lang="en-US" b="1" dirty="0" err="1">
                <a:solidFill>
                  <a:srgbClr val="0070C0"/>
                </a:solidFill>
              </a:rPr>
              <a:t>WebPro</a:t>
            </a:r>
            <a:r>
              <a:rPr lang="en-US" b="1" dirty="0">
                <a:solidFill>
                  <a:srgbClr val="0070C0"/>
                </a:solidFill>
              </a:rPr>
              <a:t>). </a:t>
            </a:r>
            <a:r>
              <a:rPr lang="en-US" b="1" dirty="0" smtClean="0">
                <a:solidFill>
                  <a:srgbClr val="00B050"/>
                </a:solidFill>
              </a:rPr>
              <a:t>(EXPLANATION) Now </a:t>
            </a:r>
            <a:r>
              <a:rPr lang="en-US" b="1" dirty="0">
                <a:solidFill>
                  <a:srgbClr val="00B050"/>
                </a:solidFill>
              </a:rPr>
              <a:t>not only is there apparently no link to aggression, but now it has a calming effect. Video games were originally created to have a calming effect, to get away from the stresses of our normal everyday lives. So it only makes sense for a video game to have such effects. </a:t>
            </a:r>
            <a:r>
              <a:rPr lang="en-US" i="1" dirty="0"/>
              <a:t>(Senior research paper on topic of the student’s own choosing.)</a:t>
            </a:r>
            <a:r>
              <a:rPr lang="en-US" dirty="0"/>
              <a:t> </a:t>
            </a:r>
            <a:endParaRPr lang="en-US" dirty="0"/>
          </a:p>
        </p:txBody>
      </p:sp>
    </p:spTree>
    <p:extLst>
      <p:ext uri="{BB962C8B-B14F-4D97-AF65-F5344CB8AC3E}">
        <p14:creationId xmlns:p14="http://schemas.microsoft.com/office/powerpoint/2010/main" val="2574788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#2 Crossfire</a:t>
            </a:r>
            <a:endParaRPr lang="en-US" dirty="0"/>
          </a:p>
        </p:txBody>
      </p:sp>
      <p:sp>
        <p:nvSpPr>
          <p:cNvPr id="3" name="Content Placeholder 2"/>
          <p:cNvSpPr>
            <a:spLocks noGrp="1"/>
          </p:cNvSpPr>
          <p:nvPr>
            <p:ph sz="quarter" idx="1"/>
          </p:nvPr>
        </p:nvSpPr>
        <p:spPr/>
        <p:txBody>
          <a:bodyPr/>
          <a:lstStyle/>
          <a:p>
            <a:r>
              <a:rPr lang="en-US" dirty="0"/>
              <a:t>Turn to this strategy in your packet and read the directions.</a:t>
            </a:r>
          </a:p>
          <a:p>
            <a:r>
              <a:rPr lang="en-US" dirty="0"/>
              <a:t>Each participant will spend the next </a:t>
            </a:r>
            <a:r>
              <a:rPr lang="en-US" dirty="0" smtClean="0"/>
              <a:t>15-25 </a:t>
            </a:r>
            <a:r>
              <a:rPr lang="en-US" dirty="0" smtClean="0"/>
              <a:t>minutes adding their counter arguments to their “Crazy Claims” rough draft.</a:t>
            </a:r>
            <a:endParaRPr lang="en-US" dirty="0"/>
          </a:p>
        </p:txBody>
      </p:sp>
      <p:pic>
        <p:nvPicPr>
          <p:cNvPr id="4" name="Picture 3" descr="C:\Users\dibsm_000\AppData\Local\Microsoft\Windows\INetCache\IE\1WRPUVTZ\debate[1].jpg"/>
          <p:cNvPicPr/>
          <p:nvPr/>
        </p:nvPicPr>
        <p:blipFill>
          <a:blip r:embed="rId2">
            <a:extLst>
              <a:ext uri="{28A0092B-C50C-407E-A947-70E740481C1C}">
                <a14:useLocalDpi xmlns:a14="http://schemas.microsoft.com/office/drawing/2010/main" val="0"/>
              </a:ext>
            </a:extLst>
          </a:blip>
          <a:srcRect/>
          <a:stretch>
            <a:fillRect/>
          </a:stretch>
        </p:blipFill>
        <p:spPr bwMode="auto">
          <a:xfrm>
            <a:off x="3144520" y="4038600"/>
            <a:ext cx="2854960" cy="1752600"/>
          </a:xfrm>
          <a:prstGeom prst="rect">
            <a:avLst/>
          </a:prstGeom>
          <a:noFill/>
          <a:ln>
            <a:noFill/>
          </a:ln>
        </p:spPr>
      </p:pic>
    </p:spTree>
    <p:extLst>
      <p:ext uri="{BB962C8B-B14F-4D97-AF65-F5344CB8AC3E}">
        <p14:creationId xmlns:p14="http://schemas.microsoft.com/office/powerpoint/2010/main" val="1837349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#3  Alien</a:t>
            </a:r>
            <a:endParaRPr lang="en-US" dirty="0"/>
          </a:p>
        </p:txBody>
      </p:sp>
      <p:sp>
        <p:nvSpPr>
          <p:cNvPr id="3" name="Content Placeholder 2"/>
          <p:cNvSpPr>
            <a:spLocks noGrp="1"/>
          </p:cNvSpPr>
          <p:nvPr>
            <p:ph sz="quarter" idx="1"/>
          </p:nvPr>
        </p:nvSpPr>
        <p:spPr>
          <a:xfrm>
            <a:off x="612648" y="1600200"/>
            <a:ext cx="8153400" cy="5181600"/>
          </a:xfrm>
        </p:spPr>
        <p:txBody>
          <a:bodyPr>
            <a:normAutofit lnSpcReduction="10000"/>
          </a:bodyPr>
          <a:lstStyle/>
          <a:p>
            <a:r>
              <a:rPr lang="en-US" dirty="0"/>
              <a:t>Turn to this strategy in your packet and read the directions</a:t>
            </a:r>
            <a:r>
              <a:rPr lang="en-US" dirty="0" smtClean="0"/>
              <a:t>.</a:t>
            </a:r>
          </a:p>
          <a:p>
            <a:r>
              <a:rPr lang="en-US" dirty="0"/>
              <a:t>Each participant will spend the next 15-25 minutes </a:t>
            </a:r>
            <a:r>
              <a:rPr lang="en-US" dirty="0" smtClean="0"/>
              <a:t>using the Alien Strategy to see if they met all of the requirements of their first drafts.</a:t>
            </a:r>
            <a:endParaRPr lang="en-US" dirty="0"/>
          </a:p>
          <a:p>
            <a:endParaRPr lang="en-US" dirty="0" smtClean="0"/>
          </a:p>
          <a:p>
            <a:endParaRPr lang="en-US" dirty="0"/>
          </a:p>
          <a:p>
            <a:endParaRPr lang="en-US" dirty="0" smtClean="0"/>
          </a:p>
          <a:p>
            <a:endParaRPr lang="en-US" dirty="0"/>
          </a:p>
          <a:p>
            <a:r>
              <a:rPr lang="en-US" dirty="0" smtClean="0"/>
              <a:t>Note you can use anything in place of drawing an alien, for example a structure, a place, a thing.</a:t>
            </a:r>
            <a:endParaRPr lang="en-US" dirty="0"/>
          </a:p>
        </p:txBody>
      </p:sp>
      <p:pic>
        <p:nvPicPr>
          <p:cNvPr id="4" name="Picture 3" descr="C:\Users\dibsm_000\AppData\Local\Microsoft\Windows\INetCache\IE\1WRPUVTZ\alien-peace[1].jpg"/>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657600"/>
            <a:ext cx="1600200" cy="2057400"/>
          </a:xfrm>
          <a:prstGeom prst="rect">
            <a:avLst/>
          </a:prstGeom>
          <a:noFill/>
          <a:ln>
            <a:noFill/>
          </a:ln>
        </p:spPr>
      </p:pic>
    </p:spTree>
    <p:extLst>
      <p:ext uri="{BB962C8B-B14F-4D97-AF65-F5344CB8AC3E}">
        <p14:creationId xmlns:p14="http://schemas.microsoft.com/office/powerpoint/2010/main" val="3740539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Strategy </a:t>
            </a:r>
            <a:r>
              <a:rPr lang="en-US" sz="3600" b="1" dirty="0"/>
              <a:t>#4 Global Issues Peer Review</a:t>
            </a:r>
            <a:endParaRPr lang="en-US" sz="3600" dirty="0"/>
          </a:p>
        </p:txBody>
      </p:sp>
      <p:sp>
        <p:nvSpPr>
          <p:cNvPr id="6" name="Content Placeholder 5"/>
          <p:cNvSpPr>
            <a:spLocks noGrp="1"/>
          </p:cNvSpPr>
          <p:nvPr>
            <p:ph sz="quarter" idx="1"/>
          </p:nvPr>
        </p:nvSpPr>
        <p:spPr/>
        <p:txBody>
          <a:bodyPr/>
          <a:lstStyle/>
          <a:p>
            <a:r>
              <a:rPr lang="en-US" dirty="0" smtClean="0"/>
              <a:t>Turn to the strategy in your packet and read the directions.</a:t>
            </a:r>
          </a:p>
          <a:p>
            <a:r>
              <a:rPr lang="en-US" dirty="0" smtClean="0"/>
              <a:t>This is a pair share activity. </a:t>
            </a:r>
          </a:p>
          <a:p>
            <a:endParaRPr lang="en-US" dirty="0"/>
          </a:p>
        </p:txBody>
      </p:sp>
      <p:pic>
        <p:nvPicPr>
          <p:cNvPr id="7" name="Picture 6" descr="C:\Users\dibsm_000\AppData\Local\Microsoft\Windows\INetCache\IE\BF9UQ3KX\ch11-edited-documents[1].png"/>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505200"/>
            <a:ext cx="2078355" cy="1368425"/>
          </a:xfrm>
          <a:prstGeom prst="rect">
            <a:avLst/>
          </a:prstGeom>
          <a:noFill/>
          <a:ln>
            <a:noFill/>
          </a:ln>
        </p:spPr>
      </p:pic>
    </p:spTree>
    <p:extLst>
      <p:ext uri="{BB962C8B-B14F-4D97-AF65-F5344CB8AC3E}">
        <p14:creationId xmlns:p14="http://schemas.microsoft.com/office/powerpoint/2010/main" val="322342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Challenges in Rewriting</a:t>
            </a:r>
            <a:endParaRPr lang="en-US" dirty="0"/>
          </a:p>
        </p:txBody>
      </p:sp>
      <p:sp>
        <p:nvSpPr>
          <p:cNvPr id="3" name="Content Placeholder 2"/>
          <p:cNvSpPr>
            <a:spLocks noGrp="1"/>
          </p:cNvSpPr>
          <p:nvPr>
            <p:ph sz="quarter" idx="1"/>
          </p:nvPr>
        </p:nvSpPr>
        <p:spPr/>
        <p:txBody>
          <a:bodyPr>
            <a:normAutofit/>
          </a:bodyPr>
          <a:lstStyle/>
          <a:p>
            <a:r>
              <a:rPr lang="en-US" sz="4400" dirty="0" smtClean="0"/>
              <a:t>Discuss at your tables the challenges you face in getting students to revise their writing.</a:t>
            </a:r>
            <a:endParaRPr lang="en-US" sz="4400" dirty="0"/>
          </a:p>
        </p:txBody>
      </p:sp>
    </p:spTree>
    <p:extLst>
      <p:ext uri="{BB962C8B-B14F-4D97-AF65-F5344CB8AC3E}">
        <p14:creationId xmlns:p14="http://schemas.microsoft.com/office/powerpoint/2010/main" val="253112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Austin’s Butterfly</a:t>
            </a:r>
            <a:r>
              <a:rPr lang="en-US" b="1" dirty="0" smtClean="0"/>
              <a:t/>
            </a:r>
            <a:br>
              <a:rPr lang="en-US" b="1" dirty="0" smtClean="0"/>
            </a:br>
            <a:r>
              <a:rPr lang="en-US" sz="2700" b="1" dirty="0">
                <a:hlinkClick r:id="rId2"/>
              </a:rPr>
              <a:t>http://bie.org/blog/telling_the_story_behind_a_great_project</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sz="4400" dirty="0" smtClean="0"/>
              <a:t>As you watch the video, what do you notice about the revision process?</a:t>
            </a:r>
          </a:p>
          <a:p>
            <a:endParaRPr lang="en-US" dirty="0"/>
          </a:p>
        </p:txBody>
      </p:sp>
    </p:spTree>
    <p:extLst>
      <p:ext uri="{BB962C8B-B14F-4D97-AF65-F5344CB8AC3E}">
        <p14:creationId xmlns:p14="http://schemas.microsoft.com/office/powerpoint/2010/main" val="1545415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Share </a:t>
            </a:r>
            <a:endParaRPr lang="en-US" dirty="0"/>
          </a:p>
        </p:txBody>
      </p:sp>
      <p:sp>
        <p:nvSpPr>
          <p:cNvPr id="3" name="Content Placeholder 2"/>
          <p:cNvSpPr>
            <a:spLocks noGrp="1"/>
          </p:cNvSpPr>
          <p:nvPr>
            <p:ph sz="quarter" idx="1"/>
          </p:nvPr>
        </p:nvSpPr>
        <p:spPr/>
        <p:txBody>
          <a:bodyPr/>
          <a:lstStyle/>
          <a:p>
            <a:r>
              <a:rPr lang="en-US" sz="5400" dirty="0" smtClean="0"/>
              <a:t>Share with another person your reactions to the video, “Austin’s Butterfly”.</a:t>
            </a:r>
          </a:p>
          <a:p>
            <a:endParaRPr lang="en-US" dirty="0"/>
          </a:p>
        </p:txBody>
      </p:sp>
    </p:spTree>
    <p:extLst>
      <p:ext uri="{BB962C8B-B14F-4D97-AF65-F5344CB8AC3E}">
        <p14:creationId xmlns:p14="http://schemas.microsoft.com/office/powerpoint/2010/main" val="735322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a:t>
            </a:r>
            <a:endParaRPr lang="en-US" dirty="0"/>
          </a:p>
        </p:txBody>
      </p:sp>
      <p:sp>
        <p:nvSpPr>
          <p:cNvPr id="3" name="Content Placeholder 2"/>
          <p:cNvSpPr>
            <a:spLocks noGrp="1"/>
          </p:cNvSpPr>
          <p:nvPr>
            <p:ph sz="quarter" idx="1"/>
          </p:nvPr>
        </p:nvSpPr>
        <p:spPr/>
        <p:txBody>
          <a:bodyPr>
            <a:normAutofit/>
          </a:bodyPr>
          <a:lstStyle/>
          <a:p>
            <a:r>
              <a:rPr lang="en-US" dirty="0"/>
              <a:t>What is important here is not just the progress Austin makes as he works; we all know that our work gets better when we revise. It is that Austin’s struggles can be used to show other students (and adults) that any difficult and complex task can be achieved if we tackle it in steps and have a team to help us. </a:t>
            </a:r>
          </a:p>
        </p:txBody>
      </p:sp>
    </p:spTree>
    <p:extLst>
      <p:ext uri="{BB962C8B-B14F-4D97-AF65-F5344CB8AC3E}">
        <p14:creationId xmlns:p14="http://schemas.microsoft.com/office/powerpoint/2010/main" val="2087657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a:t>
            </a:r>
            <a:endParaRPr lang="en-US" dirty="0"/>
          </a:p>
        </p:txBody>
      </p:sp>
      <p:sp>
        <p:nvSpPr>
          <p:cNvPr id="3" name="Content Placeholder 2"/>
          <p:cNvSpPr>
            <a:spLocks noGrp="1"/>
          </p:cNvSpPr>
          <p:nvPr>
            <p:ph sz="quarter" idx="1"/>
          </p:nvPr>
        </p:nvSpPr>
        <p:spPr/>
        <p:txBody>
          <a:bodyPr/>
          <a:lstStyle/>
          <a:p>
            <a:r>
              <a:rPr lang="en-US" dirty="0"/>
              <a:t>We are all capable of drawing a beautiful butterfly if we start with the basics and add a little detail each time. That’s the story that often gets lost when we display student work</a:t>
            </a:r>
            <a:r>
              <a:rPr lang="en-US" dirty="0" smtClean="0"/>
              <a:t>. And that is what is important to remember.  </a:t>
            </a:r>
            <a:endParaRPr lang="en-US" dirty="0"/>
          </a:p>
          <a:p>
            <a:endParaRPr lang="en-US" dirty="0"/>
          </a:p>
        </p:txBody>
      </p:sp>
    </p:spTree>
    <p:extLst>
      <p:ext uri="{BB962C8B-B14F-4D97-AF65-F5344CB8AC3E}">
        <p14:creationId xmlns:p14="http://schemas.microsoft.com/office/powerpoint/2010/main" val="3451940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Revising?</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Finding typos? Cleaning up punctuation problems? Completing omissions in your citations? NO! That is editing. As its Latin roots reveal, revision means looking again at your entire work. It requires writers to reconsider the big picture of their drafts. It is looking at a paper like an outside critic and finding opportunities for improving drafts by</a:t>
            </a:r>
          </a:p>
          <a:p>
            <a:r>
              <a:rPr lang="en-US" dirty="0" smtClean="0"/>
              <a:t>cutting, </a:t>
            </a:r>
          </a:p>
          <a:p>
            <a:r>
              <a:rPr lang="en-US" dirty="0" smtClean="0"/>
              <a:t>adding to, </a:t>
            </a:r>
          </a:p>
          <a:p>
            <a:r>
              <a:rPr lang="en-US" dirty="0"/>
              <a:t>r</a:t>
            </a:r>
            <a:r>
              <a:rPr lang="en-US" dirty="0" smtClean="0"/>
              <a:t>eordering</a:t>
            </a:r>
          </a:p>
          <a:p>
            <a:endParaRPr lang="en-US" dirty="0" smtClean="0"/>
          </a:p>
          <a:p>
            <a:endParaRPr lang="en-US" dirty="0" smtClean="0"/>
          </a:p>
          <a:p>
            <a:endParaRPr lang="en-US" dirty="0"/>
          </a:p>
        </p:txBody>
      </p:sp>
    </p:spTree>
    <p:extLst>
      <p:ext uri="{BB962C8B-B14F-4D97-AF65-F5344CB8AC3E}">
        <p14:creationId xmlns:p14="http://schemas.microsoft.com/office/powerpoint/2010/main" val="59093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Issues Versus Local Issues</a:t>
            </a:r>
            <a:endParaRPr lang="en-US" dirty="0"/>
          </a:p>
        </p:txBody>
      </p:sp>
      <p:pic>
        <p:nvPicPr>
          <p:cNvPr id="4" name="Content Placeholder 3" descr="http://social.rollins.edu/wpsites/tutoringandwriting/files/2013/04/reviseedit.jpg"/>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9540" y="1600200"/>
            <a:ext cx="8610600" cy="5181600"/>
          </a:xfrm>
          <a:prstGeom prst="rect">
            <a:avLst/>
          </a:prstGeom>
          <a:noFill/>
          <a:ln>
            <a:noFill/>
          </a:ln>
        </p:spPr>
      </p:pic>
    </p:spTree>
    <p:extLst>
      <p:ext uri="{BB962C8B-B14F-4D97-AF65-F5344CB8AC3E}">
        <p14:creationId xmlns:p14="http://schemas.microsoft.com/office/powerpoint/2010/main" val="2108261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Global Issue(s) would you work on in this paper?</a:t>
            </a:r>
            <a:endParaRPr lang="en-US" dirty="0"/>
          </a:p>
        </p:txBody>
      </p:sp>
      <p:sp>
        <p:nvSpPr>
          <p:cNvPr id="3" name="Content Placeholder 2"/>
          <p:cNvSpPr>
            <a:spLocks noGrp="1"/>
          </p:cNvSpPr>
          <p:nvPr>
            <p:ph sz="quarter" idx="1"/>
          </p:nvPr>
        </p:nvSpPr>
        <p:spPr>
          <a:xfrm>
            <a:off x="0" y="1524000"/>
            <a:ext cx="8153400" cy="4495800"/>
          </a:xfrm>
        </p:spPr>
        <p:txBody>
          <a:bodyPr>
            <a:noAutofit/>
          </a:bodyPr>
          <a:lstStyle/>
          <a:p>
            <a:r>
              <a:rPr lang="en-US" sz="2000" b="1" dirty="0"/>
              <a:t>Assignment:  Write a paragraph where you compare and contrast chewy and regular Chips Ahoy cookies, </a:t>
            </a:r>
            <a:r>
              <a:rPr lang="en-US" sz="2000" b="1" i="1" dirty="0"/>
              <a:t>making an argument </a:t>
            </a:r>
            <a:r>
              <a:rPr lang="en-US" sz="2000" b="1" dirty="0"/>
              <a:t>for why one is better than the other. </a:t>
            </a:r>
          </a:p>
          <a:p>
            <a:pPr marL="0" indent="0">
              <a:buNone/>
            </a:pPr>
            <a:r>
              <a:rPr lang="en-US" sz="2000" b="1" dirty="0"/>
              <a:t> </a:t>
            </a:r>
          </a:p>
          <a:p>
            <a:r>
              <a:rPr lang="en-US" sz="2000" b="1" dirty="0"/>
              <a:t>Chewy Chips Ahoy cookies taste really good.  They taste like they just came out of the oven, cause they have that soft, doey texture that you get in warm cookies.   Yummm.  It almost feels like the chocolate will melt right off the cookie.  With the soft cookies, you can also eat them without distracting people, because they dont crunch.  You can sneak one during your math class and noone will now.  This is why they are good for school.  Or your work.  When I get a job, I will probly bring chewey chips ahoy to all my meetings.  I can give the crumbs to squirrels on my lunch break.  Squirrels are my favorite animal.  They have such expressive tails.  If I could move my butt like that, it would be awesome.  In conclusion, chewy chips ahoy cookies are great. </a:t>
            </a:r>
          </a:p>
          <a:p>
            <a:r>
              <a:rPr lang="en-US" sz="2000" b="1" dirty="0"/>
              <a:t> </a:t>
            </a:r>
          </a:p>
          <a:p>
            <a:r>
              <a:rPr lang="en-US" sz="2000" b="1" dirty="0"/>
              <a:t> </a:t>
            </a:r>
          </a:p>
          <a:p>
            <a:endParaRPr lang="en-US" sz="2000" b="1" dirty="0"/>
          </a:p>
        </p:txBody>
      </p:sp>
    </p:spTree>
    <p:extLst>
      <p:ext uri="{BB962C8B-B14F-4D97-AF65-F5344CB8AC3E}">
        <p14:creationId xmlns:p14="http://schemas.microsoft.com/office/powerpoint/2010/main" val="4604547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B6A5FA-AEDC-493D-A38F-607DB1F38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AcademicPresentation1</Template>
  <TotalTime>0</TotalTime>
  <Words>838</Words>
  <Application>Microsoft Office PowerPoint</Application>
  <PresentationFormat>On-screen Show (4:3)</PresentationFormat>
  <Paragraphs>65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AcademicPresentation1</vt:lpstr>
      <vt:lpstr>  Revision with a Vision: Three Strategies for Students to Become Better at Revising Argument Papers  </vt:lpstr>
      <vt:lpstr>Classroom Challenges in Rewriting</vt:lpstr>
      <vt:lpstr> Austin’s Butterfly http://bie.org/blog/telling_the_story_behind_a_great_project </vt:lpstr>
      <vt:lpstr>Pair Share </vt:lpstr>
      <vt:lpstr>Revising </vt:lpstr>
      <vt:lpstr>Revising</vt:lpstr>
      <vt:lpstr>What is Revising?</vt:lpstr>
      <vt:lpstr>Global Issues Versus Local Issues</vt:lpstr>
      <vt:lpstr>What Global Issue(s) would you work on in this paper?</vt:lpstr>
      <vt:lpstr>Refer to paragraph on back of demo packet</vt:lpstr>
      <vt:lpstr>Preparation  </vt:lpstr>
      <vt:lpstr>Strategy #1 Arrows or Linking</vt:lpstr>
      <vt:lpstr>Strategy #1 Arrows or Linking</vt:lpstr>
      <vt:lpstr>Claim: Video games do not cause violence. </vt:lpstr>
      <vt:lpstr>Strategy #2 Crossfire</vt:lpstr>
      <vt:lpstr>Strategy #3  Alien</vt:lpstr>
      <vt:lpstr>Strategy #4 Global Issues Peer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2015-06-27T23:58:34Z</dcterms:created>
  <dcterms:modified xsi:type="dcterms:W3CDTF">2015-07-09T12:43:46Z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