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9" r:id="rId2"/>
    <p:sldId id="286" r:id="rId3"/>
    <p:sldId id="262" r:id="rId4"/>
    <p:sldId id="293" r:id="rId5"/>
    <p:sldId id="281" r:id="rId6"/>
    <p:sldId id="287" r:id="rId7"/>
    <p:sldId id="291" r:id="rId8"/>
    <p:sldId id="288" r:id="rId9"/>
    <p:sldId id="269" r:id="rId10"/>
    <p:sldId id="284" r:id="rId11"/>
    <p:sldId id="285" r:id="rId12"/>
    <p:sldId id="267" r:id="rId13"/>
    <p:sldId id="282" r:id="rId14"/>
    <p:sldId id="283" r:id="rId15"/>
    <p:sldId id="289" r:id="rId16"/>
    <p:sldId id="290"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0AA"/>
    <a:srgbClr val="C50B87"/>
    <a:srgbClr val="B136BA"/>
    <a:srgbClr val="86DD2F"/>
    <a:srgbClr val="B5891B"/>
    <a:srgbClr val="639A1A"/>
    <a:srgbClr val="B89E00"/>
    <a:srgbClr val="FFE101"/>
    <a:srgbClr val="182848"/>
    <a:srgbClr val="09A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08" autoAdjust="0"/>
  </p:normalViewPr>
  <p:slideViewPr>
    <p:cSldViewPr>
      <p:cViewPr varScale="1">
        <p:scale>
          <a:sx n="54" d="100"/>
          <a:sy n="54" d="100"/>
        </p:scale>
        <p:origin x="-7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F43D0-DCFC-44D6-95E1-23FB25E79A9D}" type="datetimeFigureOut">
              <a:rPr lang="en-US" smtClean="0"/>
              <a:pPr/>
              <a:t>15-07-21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DB898-394D-406C-A65F-AEB051695695}" type="slidenum">
              <a:rPr lang="en-US" smtClean="0"/>
              <a:pPr/>
              <a:t>‹#›</a:t>
            </a:fld>
            <a:endParaRPr lang="en-US"/>
          </a:p>
        </p:txBody>
      </p:sp>
    </p:spTree>
    <p:extLst>
      <p:ext uri="{BB962C8B-B14F-4D97-AF65-F5344CB8AC3E}">
        <p14:creationId xmlns:p14="http://schemas.microsoft.com/office/powerpoint/2010/main" val="252740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Taken</a:t>
            </a:r>
            <a:r>
              <a:rPr lang="pl-PL" dirty="0" smtClean="0"/>
              <a:t> on </a:t>
            </a:r>
            <a:r>
              <a:rPr lang="pl-PL" dirty="0" err="1" smtClean="0"/>
              <a:t>October</a:t>
            </a:r>
            <a:r>
              <a:rPr lang="pl-PL" dirty="0" smtClean="0"/>
              <a:t> 8, 2007 by Marco </a:t>
            </a:r>
            <a:r>
              <a:rPr lang="pl-PL" dirty="0" err="1" smtClean="0"/>
              <a:t>Pece</a:t>
            </a:r>
            <a:r>
              <a:rPr lang="pl-PL" dirty="0" smtClean="0"/>
              <a:t> (</a:t>
            </a:r>
            <a:r>
              <a:rPr lang="pl-PL" dirty="0" err="1" smtClean="0"/>
              <a:t>all</a:t>
            </a:r>
            <a:r>
              <a:rPr lang="pl-PL" dirty="0" smtClean="0"/>
              <a:t> </a:t>
            </a:r>
            <a:r>
              <a:rPr lang="pl-PL" dirty="0" err="1" smtClean="0"/>
              <a:t>rights</a:t>
            </a:r>
            <a:r>
              <a:rPr lang="pl-PL" dirty="0" smtClean="0"/>
              <a:t> </a:t>
            </a:r>
            <a:r>
              <a:rPr lang="pl-PL" dirty="0" err="1" smtClean="0"/>
              <a:t>reserved</a:t>
            </a:r>
            <a:r>
              <a:rPr lang="pl-PL" dirty="0" smtClean="0"/>
              <a:t> by the </a:t>
            </a:r>
            <a:r>
              <a:rPr lang="pl-PL" dirty="0" err="1" smtClean="0"/>
              <a:t>photographer</a:t>
            </a:r>
            <a:r>
              <a:rPr lang="pl-PL"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err="1" smtClean="0"/>
              <a:t>https</a:t>
            </a:r>
            <a:r>
              <a:rPr lang="pl-PL" dirty="0" smtClean="0"/>
              <a:t>://</a:t>
            </a:r>
            <a:r>
              <a:rPr lang="pl-PL" dirty="0" err="1" smtClean="0"/>
              <a:t>www.flickr.com</a:t>
            </a:r>
            <a:r>
              <a:rPr lang="pl-PL" dirty="0" smtClean="0"/>
              <a:t>/</a:t>
            </a:r>
            <a:r>
              <a:rPr lang="pl-PL" dirty="0" err="1" smtClean="0"/>
              <a:t>photos</a:t>
            </a:r>
            <a:r>
              <a:rPr lang="pl-PL" dirty="0" smtClean="0"/>
              <a:t>/</a:t>
            </a:r>
            <a:r>
              <a:rPr lang="pl-PL" dirty="0" err="1" smtClean="0"/>
              <a:t>udronotto</a:t>
            </a:r>
            <a:r>
              <a:rPr lang="pl-PL" dirty="0" smtClean="0"/>
              <a:t>/1517472773/in/album-72157594520940536/</a:t>
            </a:r>
          </a:p>
        </p:txBody>
      </p:sp>
      <p:sp>
        <p:nvSpPr>
          <p:cNvPr id="4" name="Slide Number Placeholder 3"/>
          <p:cNvSpPr>
            <a:spLocks noGrp="1"/>
          </p:cNvSpPr>
          <p:nvPr>
            <p:ph type="sldNum" sz="quarter" idx="10"/>
          </p:nvPr>
        </p:nvSpPr>
        <p:spPr/>
        <p:txBody>
          <a:bodyPr/>
          <a:lstStyle/>
          <a:p>
            <a:fld id="{8BDDB898-394D-406C-A65F-AEB051695695}" type="slidenum">
              <a:rPr lang="en-US" smtClean="0"/>
              <a:pPr/>
              <a:t>1</a:t>
            </a:fld>
            <a:endParaRPr lang="en-US"/>
          </a:p>
        </p:txBody>
      </p:sp>
    </p:spTree>
    <p:extLst>
      <p:ext uri="{BB962C8B-B14F-4D97-AF65-F5344CB8AC3E}">
        <p14:creationId xmlns:p14="http://schemas.microsoft.com/office/powerpoint/2010/main" val="399669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Harris, Joseph. </a:t>
            </a:r>
            <a:r>
              <a:rPr lang="en-US" sz="1200" i="1" kern="1200" dirty="0" smtClean="0">
                <a:solidFill>
                  <a:schemeClr val="tx1"/>
                </a:solidFill>
                <a:effectLst/>
                <a:latin typeface="+mn-lt"/>
                <a:ea typeface="+mn-ea"/>
                <a:cs typeface="+mn-cs"/>
              </a:rPr>
              <a:t>Rewriting: How to Do Things with Texts.</a:t>
            </a:r>
            <a:r>
              <a:rPr lang="en-US" sz="1200" kern="1200" dirty="0" smtClean="0">
                <a:solidFill>
                  <a:schemeClr val="tx1"/>
                </a:solidFill>
                <a:effectLst/>
                <a:latin typeface="+mn-lt"/>
                <a:ea typeface="+mn-ea"/>
                <a:cs typeface="+mn-cs"/>
              </a:rPr>
              <a:t> Logan, UT: Utah State UP, 2006.</a:t>
            </a:r>
            <a:r>
              <a:rPr lang="en-CA"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17</a:t>
            </a:fld>
            <a:endParaRPr lang="en-US"/>
          </a:p>
        </p:txBody>
      </p:sp>
    </p:spTree>
    <p:extLst>
      <p:ext uri="{BB962C8B-B14F-4D97-AF65-F5344CB8AC3E}">
        <p14:creationId xmlns:p14="http://schemas.microsoft.com/office/powerpoint/2010/main" val="184722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Harris, Joseph. </a:t>
            </a:r>
            <a:r>
              <a:rPr lang="en-US" sz="1200" i="1" kern="1200" dirty="0" smtClean="0">
                <a:solidFill>
                  <a:schemeClr val="tx1"/>
                </a:solidFill>
                <a:effectLst/>
                <a:latin typeface="+mn-lt"/>
                <a:ea typeface="+mn-ea"/>
                <a:cs typeface="+mn-cs"/>
              </a:rPr>
              <a:t>Rewriting: How to Do Things with Texts.</a:t>
            </a:r>
            <a:r>
              <a:rPr lang="en-US" sz="1200" kern="1200" dirty="0" smtClean="0">
                <a:solidFill>
                  <a:schemeClr val="tx1"/>
                </a:solidFill>
                <a:effectLst/>
                <a:latin typeface="+mn-lt"/>
                <a:ea typeface="+mn-ea"/>
                <a:cs typeface="+mn-cs"/>
              </a:rPr>
              <a:t> Logan, UT: Utah State UP, 2006.</a:t>
            </a:r>
            <a:r>
              <a:rPr lang="en-CA" dirty="0" smtClean="0">
                <a:effectLst/>
              </a:rPr>
              <a:t> </a:t>
            </a: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3</a:t>
            </a:fld>
            <a:endParaRPr lang="en-US"/>
          </a:p>
        </p:txBody>
      </p:sp>
    </p:spTree>
    <p:extLst>
      <p:ext uri="{BB962C8B-B14F-4D97-AF65-F5344CB8AC3E}">
        <p14:creationId xmlns:p14="http://schemas.microsoft.com/office/powerpoint/2010/main" val="5638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Harris, Joseph. </a:t>
            </a:r>
            <a:r>
              <a:rPr lang="en-US" sz="1200" i="1" kern="1200" dirty="0" smtClean="0">
                <a:solidFill>
                  <a:schemeClr val="tx1"/>
                </a:solidFill>
                <a:effectLst/>
                <a:latin typeface="+mn-lt"/>
                <a:ea typeface="+mn-ea"/>
                <a:cs typeface="+mn-cs"/>
              </a:rPr>
              <a:t>Rewriting: How to Do Things with Texts.</a:t>
            </a:r>
            <a:r>
              <a:rPr lang="en-US" sz="1200" kern="1200" dirty="0" smtClean="0">
                <a:solidFill>
                  <a:schemeClr val="tx1"/>
                </a:solidFill>
                <a:effectLst/>
                <a:latin typeface="+mn-lt"/>
                <a:ea typeface="+mn-ea"/>
                <a:cs typeface="+mn-cs"/>
              </a:rPr>
              <a:t> Logan, UT: Utah State UP, 2006.</a:t>
            </a:r>
            <a:r>
              <a:rPr lang="en-CA"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5</a:t>
            </a:fld>
            <a:endParaRPr lang="en-US"/>
          </a:p>
        </p:txBody>
      </p:sp>
    </p:spTree>
    <p:extLst>
      <p:ext uri="{BB962C8B-B14F-4D97-AF65-F5344CB8AC3E}">
        <p14:creationId xmlns:p14="http://schemas.microsoft.com/office/powerpoint/2010/main" val="170514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Harris,</a:t>
            </a:r>
            <a:r>
              <a:rPr lang="en-US" baseline="0" dirty="0" smtClean="0"/>
              <a:t> Joseph. </a:t>
            </a:r>
            <a:r>
              <a:rPr lang="en-CA" sz="1200" kern="1200" dirty="0" smtClean="0">
                <a:solidFill>
                  <a:schemeClr val="tx1"/>
                </a:solidFill>
                <a:effectLst/>
                <a:latin typeface="+mn-lt"/>
                <a:ea typeface="+mn-ea"/>
                <a:cs typeface="+mn-cs"/>
              </a:rPr>
              <a:t>“Revision as a Critical Practice.” </a:t>
            </a:r>
            <a:r>
              <a:rPr lang="en-CA" sz="1200" i="1" kern="1200" dirty="0" smtClean="0">
                <a:solidFill>
                  <a:schemeClr val="tx1"/>
                </a:solidFill>
                <a:effectLst/>
                <a:latin typeface="+mn-lt"/>
                <a:ea typeface="+mn-ea"/>
                <a:cs typeface="+mn-cs"/>
              </a:rPr>
              <a:t>College English</a:t>
            </a:r>
            <a:r>
              <a:rPr lang="en-CA" sz="1200" kern="1200" dirty="0" smtClean="0">
                <a:solidFill>
                  <a:schemeClr val="tx1"/>
                </a:solidFill>
                <a:effectLst/>
                <a:latin typeface="+mn-lt"/>
                <a:ea typeface="+mn-ea"/>
                <a:cs typeface="+mn-cs"/>
              </a:rPr>
              <a:t> (2003): 577-592.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6</a:t>
            </a:fld>
            <a:endParaRPr lang="en-US"/>
          </a:p>
        </p:txBody>
      </p:sp>
    </p:spTree>
    <p:extLst>
      <p:ext uri="{BB962C8B-B14F-4D97-AF65-F5344CB8AC3E}">
        <p14:creationId xmlns:p14="http://schemas.microsoft.com/office/powerpoint/2010/main" val="402670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MC Hammer: </a:t>
            </a:r>
            <a:r>
              <a:rPr lang="en-US" dirty="0" smtClean="0">
                <a:hlinkClick r:id="" action="ppaction://noaction"/>
              </a:rPr>
              <a:t>https://youtu.be/wiyYozeOoKs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 Lee: </a:t>
            </a:r>
            <a:r>
              <a:rPr lang="en-US" dirty="0" smtClean="0">
                <a:hlinkClick r:id="" action="ppaction://noaction"/>
              </a:rPr>
              <a:t>https://youtu.be/fbdd_Fasz0k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7</a:t>
            </a:fld>
            <a:endParaRPr lang="en-US"/>
          </a:p>
        </p:txBody>
      </p:sp>
    </p:spTree>
    <p:extLst>
      <p:ext uri="{BB962C8B-B14F-4D97-AF65-F5344CB8AC3E}">
        <p14:creationId xmlns:p14="http://schemas.microsoft.com/office/powerpoint/2010/main" val="245926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a:p>
            <a:r>
              <a:rPr lang="en-CA" dirty="0" smtClean="0">
                <a:effectLst/>
              </a:rPr>
              <a:t>Uptown</a:t>
            </a:r>
            <a:r>
              <a:rPr lang="en-CA" baseline="0" dirty="0" smtClean="0">
                <a:effectLst/>
              </a:rPr>
              <a:t> Funk karaoke: https://</a:t>
            </a:r>
            <a:r>
              <a:rPr lang="en-CA" baseline="0" dirty="0" err="1" smtClean="0">
                <a:effectLst/>
              </a:rPr>
              <a:t>youtu.be</a:t>
            </a:r>
            <a:r>
              <a:rPr lang="en-CA" baseline="0" dirty="0" smtClean="0">
                <a:effectLst/>
              </a:rPr>
              <a:t>/MIvbL01uqpU</a:t>
            </a:r>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9</a:t>
            </a:fld>
            <a:endParaRPr lang="en-US"/>
          </a:p>
        </p:txBody>
      </p:sp>
    </p:spTree>
    <p:extLst>
      <p:ext uri="{BB962C8B-B14F-4D97-AF65-F5344CB8AC3E}">
        <p14:creationId xmlns:p14="http://schemas.microsoft.com/office/powerpoint/2010/main" val="155564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12</a:t>
            </a:fld>
            <a:endParaRPr lang="en-US"/>
          </a:p>
        </p:txBody>
      </p:sp>
    </p:spTree>
    <p:extLst>
      <p:ext uri="{BB962C8B-B14F-4D97-AF65-F5344CB8AC3E}">
        <p14:creationId xmlns:p14="http://schemas.microsoft.com/office/powerpoint/2010/main" val="149776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15</a:t>
            </a:fld>
            <a:endParaRPr lang="en-US"/>
          </a:p>
        </p:txBody>
      </p:sp>
    </p:spTree>
    <p:extLst>
      <p:ext uri="{BB962C8B-B14F-4D97-AF65-F5344CB8AC3E}">
        <p14:creationId xmlns:p14="http://schemas.microsoft.com/office/powerpoint/2010/main" val="84136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DB898-394D-406C-A65F-AEB051695695}" type="slidenum">
              <a:rPr lang="en-US" smtClean="0"/>
              <a:pPr/>
              <a:t>16</a:t>
            </a:fld>
            <a:endParaRPr lang="en-US"/>
          </a:p>
        </p:txBody>
      </p:sp>
    </p:spTree>
    <p:extLst>
      <p:ext uri="{BB962C8B-B14F-4D97-AF65-F5344CB8AC3E}">
        <p14:creationId xmlns:p14="http://schemas.microsoft.com/office/powerpoint/2010/main" val="269087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9144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prstClr val="white"/>
              </a:solidFill>
            </a:endParaRPr>
          </a:p>
        </p:txBody>
      </p:sp>
      <p:sp>
        <p:nvSpPr>
          <p:cNvPr id="2" name="Title 1"/>
          <p:cNvSpPr>
            <a:spLocks noGrp="1"/>
          </p:cNvSpPr>
          <p:nvPr>
            <p:ph type="ctrTitle"/>
          </p:nvPr>
        </p:nvSpPr>
        <p:spPr>
          <a:xfrm>
            <a:off x="685800" y="3887117"/>
            <a:ext cx="77724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smtClean="0"/>
              <a:t>Click to edit Master title style</a:t>
            </a:r>
            <a:endParaRPr lang="en-US"/>
          </a:p>
        </p:txBody>
      </p:sp>
      <p:sp>
        <p:nvSpPr>
          <p:cNvPr id="3" name="Subtitle 2"/>
          <p:cNvSpPr>
            <a:spLocks noGrp="1"/>
          </p:cNvSpPr>
          <p:nvPr>
            <p:ph type="subTitle" idx="1"/>
          </p:nvPr>
        </p:nvSpPr>
        <p:spPr>
          <a:xfrm>
            <a:off x="1371600" y="4399020"/>
            <a:ext cx="64008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15-07-21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5CABF-D6D1-41BF-AE56-F5F8233A0BC5}" type="datetimeFigureOut">
              <a:rPr lang="en-US" smtClean="0"/>
              <a:pPr/>
              <a:t>15-07-21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15-07-21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15-07-21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36"/>
            <a:ext cx="4449167"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fld id="{6165CABF-D6D1-41BF-AE56-F5F8233A0BC5}" type="datetimeFigureOut">
              <a:rPr lang="en-US" smtClean="0"/>
              <a:pPr/>
              <a:t>15-07-21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78997059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15-07-21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5CABF-D6D1-41BF-AE56-F5F8233A0BC5}" type="datetimeFigureOut">
              <a:rPr lang="en-US" smtClean="0"/>
              <a:pPr/>
              <a:t>15-07-21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5CABF-D6D1-41BF-AE56-F5F8233A0BC5}" type="datetimeFigureOut">
              <a:rPr lang="en-US" smtClean="0"/>
              <a:pPr/>
              <a:t>15-07-21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5CABF-D6D1-41BF-AE56-F5F8233A0BC5}" type="datetimeFigureOut">
              <a:rPr lang="en-US" smtClean="0"/>
              <a:pPr/>
              <a:t>15-07-21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65CABF-D6D1-41BF-AE56-F5F8233A0BC5}" type="datetimeFigureOut">
              <a:rPr lang="en-US" smtClean="0"/>
              <a:pPr/>
              <a:t>15-07-21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65CABF-D6D1-41BF-AE56-F5F8233A0BC5}" type="datetimeFigureOut">
              <a:rPr lang="en-US" smtClean="0"/>
              <a:pPr/>
              <a:t>15-07-21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5CABF-D6D1-41BF-AE56-F5F8233A0BC5}" type="datetimeFigureOut">
              <a:rPr lang="en-US" smtClean="0"/>
              <a:pPr/>
              <a:t>15-07-21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5CABF-D6D1-41BF-AE56-F5F8233A0BC5}" type="datetimeFigureOut">
              <a:rPr lang="en-US" smtClean="0"/>
              <a:pPr/>
              <a:t>15-07-21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2"/>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38426"/>
            <a:ext cx="8229600" cy="4987739"/>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6165CABF-D6D1-41BF-AE56-F5F8233A0BC5}" type="datetimeFigureOut">
              <a:rPr lang="en-US" smtClean="0"/>
              <a:pPr/>
              <a:t>15-07-21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EC90E6D-7B2E-4EC5-B9F8-35F4AE9AC514}"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295400" y="1066800"/>
            <a:ext cx="7086600" cy="2123658"/>
          </a:xfrm>
          <a:prstGeom prst="rect">
            <a:avLst/>
          </a:prstGeom>
          <a:noFill/>
        </p:spPr>
        <p:txBody>
          <a:bodyPr wrap="square" rtlCol="0">
            <a:spAutoFit/>
          </a:bodyPr>
          <a:lstStyle/>
          <a:p>
            <a:pPr algn="ctr"/>
            <a:r>
              <a:rPr lang="en-US" sz="6600" b="1" dirty="0">
                <a:solidFill>
                  <a:schemeClr val="bg1"/>
                </a:solidFill>
              </a:rPr>
              <a:t>Harris </a:t>
            </a:r>
            <a:r>
              <a:rPr lang="en-US" sz="6600" b="1" dirty="0" smtClean="0">
                <a:solidFill>
                  <a:schemeClr val="bg1"/>
                </a:solidFill>
              </a:rPr>
              <a:t>Moves: </a:t>
            </a:r>
          </a:p>
          <a:p>
            <a:pPr algn="ctr"/>
            <a:r>
              <a:rPr lang="en-US" sz="6600" b="1" dirty="0" smtClean="0">
                <a:solidFill>
                  <a:schemeClr val="bg1"/>
                </a:solidFill>
              </a:rPr>
              <a:t>Extending</a:t>
            </a:r>
          </a:p>
        </p:txBody>
      </p:sp>
      <p:sp>
        <p:nvSpPr>
          <p:cNvPr id="13" name="TextBox 12"/>
          <p:cNvSpPr txBox="1"/>
          <p:nvPr/>
        </p:nvSpPr>
        <p:spPr>
          <a:xfrm>
            <a:off x="6172200" y="5105400"/>
            <a:ext cx="2619696" cy="1246495"/>
          </a:xfrm>
          <a:prstGeom prst="rect">
            <a:avLst/>
          </a:prstGeom>
          <a:noFill/>
        </p:spPr>
        <p:txBody>
          <a:bodyPr wrap="none" rtlCol="0">
            <a:spAutoFit/>
          </a:bodyPr>
          <a:lstStyle/>
          <a:p>
            <a:r>
              <a:rPr lang="en-US" sz="2500" dirty="0" smtClean="0">
                <a:solidFill>
                  <a:schemeClr val="bg1"/>
                </a:solidFill>
              </a:rPr>
              <a:t>Jessica L. Shumake </a:t>
            </a:r>
          </a:p>
          <a:p>
            <a:r>
              <a:rPr lang="en-US" sz="2500" dirty="0" smtClean="0">
                <a:solidFill>
                  <a:schemeClr val="bg1"/>
                </a:solidFill>
              </a:rPr>
              <a:t>SAWP 2015</a:t>
            </a:r>
          </a:p>
          <a:p>
            <a:r>
              <a:rPr lang="en-US" sz="2500" dirty="0" smtClean="0">
                <a:solidFill>
                  <a:schemeClr val="bg1"/>
                </a:solidFill>
              </a:rPr>
              <a:t>Advanced Institute</a:t>
            </a:r>
            <a:endParaRPr lang="en-US" sz="2500" dirty="0">
              <a:solidFill>
                <a:schemeClr val="bg1"/>
              </a:solidFill>
            </a:endParaRPr>
          </a:p>
        </p:txBody>
      </p:sp>
      <p:sp>
        <p:nvSpPr>
          <p:cNvPr id="2" name="TextBox 1"/>
          <p:cNvSpPr txBox="1"/>
          <p:nvPr/>
        </p:nvSpPr>
        <p:spPr>
          <a:xfrm>
            <a:off x="0" y="6211669"/>
            <a:ext cx="2819400" cy="646331"/>
          </a:xfrm>
          <a:prstGeom prst="rect">
            <a:avLst/>
          </a:prstGeom>
          <a:noFill/>
        </p:spPr>
        <p:txBody>
          <a:bodyPr wrap="square" rtlCol="0">
            <a:spAutoFit/>
          </a:bodyPr>
          <a:lstStyle/>
          <a:p>
            <a:r>
              <a:rPr lang="en-US" dirty="0" smtClean="0">
                <a:solidFill>
                  <a:schemeClr val="bg1"/>
                </a:solidFill>
              </a:rPr>
              <a:t>© Marco </a:t>
            </a:r>
            <a:r>
              <a:rPr lang="en-US" dirty="0" err="1" smtClean="0">
                <a:solidFill>
                  <a:schemeClr val="bg1"/>
                </a:solidFill>
              </a:rPr>
              <a:t>Pece’s</a:t>
            </a:r>
            <a:r>
              <a:rPr lang="en-US" dirty="0" smtClean="0">
                <a:solidFill>
                  <a:schemeClr val="bg1"/>
                </a:solidFill>
              </a:rPr>
              <a:t> “the wall”                   via </a:t>
            </a:r>
            <a:r>
              <a:rPr lang="en-US" dirty="0" err="1">
                <a:solidFill>
                  <a:schemeClr val="bg1"/>
                </a:solidFill>
              </a:rPr>
              <a:t>f</a:t>
            </a:r>
            <a:r>
              <a:rPr lang="en-US" dirty="0" err="1" smtClean="0">
                <a:solidFill>
                  <a:schemeClr val="bg1"/>
                </a:solidFill>
              </a:rPr>
              <a:t>lickr.com</a:t>
            </a:r>
            <a:endParaRPr lang="en-US" dirty="0">
              <a:solidFill>
                <a:schemeClr val="bg1"/>
              </a:solidFill>
            </a:endParaRPr>
          </a:p>
        </p:txBody>
      </p:sp>
    </p:spTree>
    <p:extLst>
      <p:ext uri="{BB962C8B-B14F-4D97-AF65-F5344CB8AC3E}">
        <p14:creationId xmlns:p14="http://schemas.microsoft.com/office/powerpoint/2010/main" val="264817978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867400" cy="1447800"/>
          </a:xfrm>
        </p:spPr>
        <p:txBody>
          <a:bodyPr/>
          <a:lstStyle/>
          <a:p>
            <a:pPr algn="ctr"/>
            <a:r>
              <a:rPr lang="en-US" sz="3200" b="1" dirty="0" smtClean="0">
                <a:solidFill>
                  <a:srgbClr val="660066"/>
                </a:solidFill>
              </a:rPr>
              <a:t> Variety 1:</a:t>
            </a:r>
            <a:br>
              <a:rPr lang="en-US" sz="3200" b="1" dirty="0" smtClean="0">
                <a:solidFill>
                  <a:srgbClr val="660066"/>
                </a:solidFill>
              </a:rPr>
            </a:br>
            <a:r>
              <a:rPr lang="en-US" sz="3200" b="1" dirty="0" smtClean="0">
                <a:solidFill>
                  <a:srgbClr val="660066"/>
                </a:solidFill>
              </a:rPr>
              <a:t>Extensions that Attempt to         Improve or Add Something New</a:t>
            </a:r>
            <a:endParaRPr lang="en-US" sz="3200" b="1" dirty="0">
              <a:solidFill>
                <a:srgbClr val="660066"/>
              </a:solidFill>
            </a:endParaRPr>
          </a:p>
        </p:txBody>
      </p:sp>
      <p:sp>
        <p:nvSpPr>
          <p:cNvPr id="27" name="Rectangle 26"/>
          <p:cNvSpPr/>
          <p:nvPr/>
        </p:nvSpPr>
        <p:spPr>
          <a:xfrm>
            <a:off x="304800" y="1600200"/>
            <a:ext cx="8534400" cy="589072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2000" b="1" dirty="0" smtClean="0">
                <a:solidFill>
                  <a:srgbClr val="000000"/>
                </a:solidFill>
              </a:rPr>
              <a:t>	</a:t>
            </a:r>
          </a:p>
          <a:p>
            <a:pPr marL="342900" indent="-342900">
              <a:buAutoNum type="arabicParenR"/>
            </a:pPr>
            <a:r>
              <a:rPr lang="en-US" sz="2000" b="1" dirty="0" smtClean="0">
                <a:solidFill>
                  <a:srgbClr val="000000"/>
                </a:solidFill>
                <a:latin typeface="Corbel"/>
                <a:ea typeface="Calibri"/>
                <a:cs typeface="Times New Roman"/>
              </a:rPr>
              <a:t>I would also add that </a:t>
            </a:r>
            <a:r>
              <a:rPr lang="en-US" sz="2000" b="1" u="sng" dirty="0">
                <a:solidFill>
                  <a:srgbClr val="000000"/>
                </a:solidFill>
                <a:latin typeface="Corbel"/>
                <a:ea typeface="Calibri"/>
                <a:cs typeface="Times New Roman"/>
              </a:rPr>
              <a:t>	                                     	</a:t>
            </a:r>
            <a:r>
              <a:rPr lang="en-US" sz="2000" b="1" dirty="0" smtClean="0">
                <a:solidFill>
                  <a:srgbClr val="000000"/>
                </a:solidFill>
                <a:latin typeface="Corbel"/>
                <a:ea typeface="Calibri"/>
                <a:cs typeface="Times New Roman"/>
              </a:rPr>
              <a:t>.</a:t>
            </a:r>
          </a:p>
          <a:p>
            <a:endParaRPr lang="en-US" sz="2000" b="1" dirty="0" smtClean="0">
              <a:solidFill>
                <a:srgbClr val="000000"/>
              </a:solidFill>
              <a:latin typeface="Corbel"/>
              <a:ea typeface="Calibri"/>
              <a:cs typeface="Times New Roman"/>
            </a:endParaRPr>
          </a:p>
          <a:p>
            <a:pPr marL="342900" indent="-342900">
              <a:buAutoNum type="arabicParenR"/>
            </a:pPr>
            <a:r>
              <a:rPr lang="en-US" sz="2000" b="1" dirty="0" smtClean="0">
                <a:solidFill>
                  <a:srgbClr val="000000"/>
                </a:solidFill>
                <a:latin typeface="Corbel"/>
                <a:ea typeface="Calibri"/>
                <a:cs typeface="Times New Roman"/>
              </a:rPr>
              <a:t>While  </a:t>
            </a:r>
            <a:r>
              <a:rPr lang="en-US" sz="2000" b="1" u="sng" dirty="0" smtClean="0">
                <a:solidFill>
                  <a:srgbClr val="000000"/>
                </a:solidFill>
                <a:latin typeface="Corbel"/>
                <a:ea typeface="Calibri"/>
                <a:cs typeface="Times New Roman"/>
              </a:rPr>
              <a:t>    </a:t>
            </a:r>
            <a:r>
              <a:rPr lang="en-US" sz="2000" b="1" u="sng" dirty="0">
                <a:solidFill>
                  <a:srgbClr val="000000"/>
                </a:solidFill>
                <a:latin typeface="Corbel"/>
                <a:ea typeface="Calibri"/>
                <a:cs typeface="Times New Roman"/>
              </a:rPr>
              <a:t>	                  </a:t>
            </a:r>
            <a:r>
              <a:rPr lang="en-US" sz="2000" b="1" dirty="0">
                <a:solidFill>
                  <a:srgbClr val="000000"/>
                </a:solidFill>
                <a:latin typeface="Corbel"/>
                <a:ea typeface="Calibri"/>
                <a:cs typeface="Times New Roman"/>
              </a:rPr>
              <a:t> is a good starting point, </a:t>
            </a:r>
            <a:r>
              <a:rPr lang="en-US" sz="2000" b="1" u="sng" dirty="0">
                <a:solidFill>
                  <a:srgbClr val="000000"/>
                </a:solidFill>
                <a:latin typeface="Corbel"/>
                <a:ea typeface="Calibri"/>
                <a:cs typeface="Times New Roman"/>
              </a:rPr>
              <a:t>	                                  	</a:t>
            </a:r>
            <a:r>
              <a:rPr lang="en-US" sz="2000" b="1" dirty="0" smtClean="0">
                <a:solidFill>
                  <a:srgbClr val="000000"/>
                </a:solidFill>
                <a:latin typeface="Corbel"/>
                <a:ea typeface="Calibri"/>
                <a:cs typeface="Times New Roman"/>
              </a:rPr>
              <a:t>.</a:t>
            </a:r>
          </a:p>
          <a:p>
            <a:endParaRPr lang="en-CA" sz="2000" b="1" dirty="0" smtClean="0">
              <a:solidFill>
                <a:srgbClr val="000000"/>
              </a:solidFill>
            </a:endParaRPr>
          </a:p>
          <a:p>
            <a:pPr marL="342900" indent="-342900">
              <a:buAutoNum type="arabicParenR"/>
            </a:pPr>
            <a:r>
              <a:rPr lang="en-CA" sz="2000" b="1" dirty="0" smtClean="0">
                <a:solidFill>
                  <a:srgbClr val="000000"/>
                </a:solidFill>
                <a:ea typeface="Calibri"/>
                <a:cs typeface="Times New Roman"/>
              </a:rPr>
              <a:t>Along with </a:t>
            </a:r>
            <a:r>
              <a:rPr lang="en-US" sz="2000" b="1" u="sng" dirty="0">
                <a:solidFill>
                  <a:srgbClr val="000000"/>
                </a:solidFill>
              </a:rPr>
              <a:t> 	         </a:t>
            </a:r>
            <a:r>
              <a:rPr lang="en-US" sz="2000" b="1" u="sng" dirty="0">
                <a:solidFill>
                  <a:srgbClr val="000000"/>
                </a:solidFill>
                <a:latin typeface="Corbel"/>
                <a:ea typeface="Calibri"/>
                <a:cs typeface="Times New Roman"/>
              </a:rPr>
              <a:t> </a:t>
            </a:r>
            <a:r>
              <a:rPr lang="en-US" sz="2000" b="1" dirty="0">
                <a:solidFill>
                  <a:srgbClr val="000000"/>
                </a:solidFill>
                <a:ea typeface="Calibri"/>
                <a:cs typeface="Cambria"/>
              </a:rPr>
              <a:t>’</a:t>
            </a:r>
            <a:r>
              <a:rPr lang="en-US" sz="2000" b="1" dirty="0" smtClean="0">
                <a:solidFill>
                  <a:srgbClr val="000000"/>
                </a:solidFill>
                <a:ea typeface="Calibri"/>
                <a:cs typeface="Cambria"/>
              </a:rPr>
              <a:t>s </a:t>
            </a:r>
            <a:r>
              <a:rPr lang="en-US" sz="2000" b="1" dirty="0" smtClean="0">
                <a:solidFill>
                  <a:srgbClr val="000000"/>
                </a:solidFill>
              </a:rPr>
              <a:t>point </a:t>
            </a:r>
            <a:r>
              <a:rPr lang="en-US" sz="2000" b="1" dirty="0">
                <a:solidFill>
                  <a:srgbClr val="000000"/>
                </a:solidFill>
              </a:rPr>
              <a:t>and </a:t>
            </a:r>
            <a:r>
              <a:rPr lang="en-US" sz="2000" b="1" u="sng" dirty="0">
                <a:solidFill>
                  <a:srgbClr val="000000"/>
                </a:solidFill>
              </a:rPr>
              <a:t>	    	         </a:t>
            </a:r>
            <a:r>
              <a:rPr lang="en-US" sz="2000" b="1" dirty="0">
                <a:solidFill>
                  <a:srgbClr val="000000"/>
                </a:solidFill>
                <a:ea typeface="Calibri"/>
                <a:cs typeface="Cambria"/>
              </a:rPr>
              <a:t>’</a:t>
            </a:r>
            <a:r>
              <a:rPr lang="en-US" sz="2000" b="1" dirty="0" smtClean="0">
                <a:solidFill>
                  <a:srgbClr val="000000"/>
                </a:solidFill>
                <a:ea typeface="Calibri"/>
                <a:cs typeface="Cambria"/>
              </a:rPr>
              <a:t>s </a:t>
            </a:r>
            <a:r>
              <a:rPr lang="en-US" sz="2000" b="1" dirty="0" smtClean="0">
                <a:solidFill>
                  <a:srgbClr val="000000"/>
                </a:solidFill>
              </a:rPr>
              <a:t>recommendation</a:t>
            </a:r>
            <a:r>
              <a:rPr lang="en-US" sz="2000" b="1" dirty="0">
                <a:solidFill>
                  <a:srgbClr val="000000"/>
                </a:solidFill>
              </a:rPr>
              <a:t>, I would further </a:t>
            </a:r>
            <a:r>
              <a:rPr lang="en-US" sz="2000" b="1" dirty="0" smtClean="0">
                <a:solidFill>
                  <a:srgbClr val="000000"/>
                </a:solidFill>
              </a:rPr>
              <a:t>toss </a:t>
            </a:r>
            <a:r>
              <a:rPr lang="en-US" sz="2000" b="1" dirty="0">
                <a:solidFill>
                  <a:srgbClr val="000000"/>
                </a:solidFill>
              </a:rPr>
              <a:t>in </a:t>
            </a:r>
            <a:r>
              <a:rPr lang="en-US" sz="2000" b="1" u="sng" dirty="0" smtClean="0">
                <a:solidFill>
                  <a:srgbClr val="000000"/>
                </a:solidFill>
              </a:rPr>
              <a:t>                                     </a:t>
            </a:r>
            <a:r>
              <a:rPr lang="en-US" sz="2000" b="1" u="sng" dirty="0">
                <a:solidFill>
                  <a:srgbClr val="000000"/>
                </a:solidFill>
              </a:rPr>
              <a:t>	</a:t>
            </a:r>
            <a:r>
              <a:rPr lang="en-US" sz="2000" b="1" dirty="0">
                <a:solidFill>
                  <a:srgbClr val="000000"/>
                </a:solidFill>
              </a:rPr>
              <a:t>.</a:t>
            </a:r>
            <a:r>
              <a:rPr lang="en-CA" sz="2000" b="1" dirty="0">
                <a:solidFill>
                  <a:srgbClr val="000000"/>
                </a:solidFill>
              </a:rPr>
              <a:t> </a:t>
            </a:r>
            <a:endParaRPr lang="en-CA" sz="2000" b="1" dirty="0" smtClean="0">
              <a:solidFill>
                <a:srgbClr val="000000"/>
              </a:solidFill>
            </a:endParaRPr>
          </a:p>
          <a:p>
            <a:endParaRPr lang="en-CA" sz="2000" b="1" dirty="0">
              <a:solidFill>
                <a:srgbClr val="000000"/>
              </a:solidFill>
            </a:endParaRPr>
          </a:p>
          <a:p>
            <a:pPr marL="342900" indent="-342900">
              <a:buAutoNum type="arabicParenR"/>
            </a:pPr>
            <a:r>
              <a:rPr lang="en-US" sz="2000" b="1" dirty="0" smtClean="0">
                <a:solidFill>
                  <a:srgbClr val="000000"/>
                </a:solidFill>
              </a:rPr>
              <a:t>The idea </a:t>
            </a:r>
            <a:r>
              <a:rPr lang="en-US" sz="2000" b="1" u="sng" dirty="0" smtClean="0">
                <a:solidFill>
                  <a:srgbClr val="000000"/>
                </a:solidFill>
              </a:rPr>
              <a:t>                  </a:t>
            </a:r>
            <a:r>
              <a:rPr lang="en-US" sz="2000" b="1" u="sng" dirty="0">
                <a:solidFill>
                  <a:srgbClr val="000000"/>
                </a:solidFill>
              </a:rPr>
              <a:t>	         </a:t>
            </a:r>
            <a:r>
              <a:rPr lang="en-US" sz="2000" b="1" dirty="0">
                <a:solidFill>
                  <a:srgbClr val="000000"/>
                </a:solidFill>
              </a:rPr>
              <a:t> can be improved </a:t>
            </a:r>
            <a:r>
              <a:rPr lang="en-US" sz="2000" b="1" dirty="0" smtClean="0">
                <a:solidFill>
                  <a:srgbClr val="000000"/>
                </a:solidFill>
              </a:rPr>
              <a:t>by</a:t>
            </a:r>
            <a:r>
              <a:rPr lang="en-US" sz="2000" b="1" u="sng" dirty="0" smtClean="0">
                <a:solidFill>
                  <a:srgbClr val="000000"/>
                </a:solidFill>
                <a:latin typeface="Corbel"/>
                <a:ea typeface="Calibri"/>
                <a:cs typeface="Times New Roman"/>
              </a:rPr>
              <a:t>	                                     	</a:t>
            </a:r>
            <a:r>
              <a:rPr lang="en-US" sz="2000" b="1" dirty="0" smtClean="0">
                <a:solidFill>
                  <a:srgbClr val="000000"/>
                </a:solidFill>
                <a:latin typeface="Corbel"/>
                <a:ea typeface="Calibri"/>
                <a:cs typeface="Times New Roman"/>
              </a:rPr>
              <a:t>.</a:t>
            </a:r>
          </a:p>
          <a:p>
            <a:endParaRPr lang="en-CA" sz="2000" b="1" dirty="0">
              <a:solidFill>
                <a:srgbClr val="000000"/>
              </a:solidFill>
            </a:endParaRPr>
          </a:p>
          <a:p>
            <a:r>
              <a:rPr lang="en-US" sz="2000" b="1" dirty="0" smtClean="0">
                <a:solidFill>
                  <a:srgbClr val="000000"/>
                </a:solidFill>
              </a:rPr>
              <a:t>5) </a:t>
            </a:r>
            <a:r>
              <a:rPr lang="en-US" sz="2000" b="1" dirty="0">
                <a:solidFill>
                  <a:srgbClr val="000000"/>
                </a:solidFill>
              </a:rPr>
              <a:t>Building from this idea, I submit for your consideration </a:t>
            </a:r>
            <a:r>
              <a:rPr lang="en-US" sz="2000" b="1" dirty="0" smtClean="0">
                <a:solidFill>
                  <a:srgbClr val="000000"/>
                </a:solidFill>
              </a:rPr>
              <a:t>that </a:t>
            </a:r>
            <a:r>
              <a:rPr lang="en-US" sz="2000" b="1" u="sng" dirty="0">
                <a:solidFill>
                  <a:srgbClr val="000000"/>
                </a:solidFill>
              </a:rPr>
              <a:t>	</a:t>
            </a:r>
            <a:r>
              <a:rPr lang="en-US" sz="2000" b="1" dirty="0">
                <a:solidFill>
                  <a:srgbClr val="000000"/>
                </a:solidFill>
              </a:rPr>
              <a:t>.</a:t>
            </a:r>
            <a:r>
              <a:rPr lang="en-CA" sz="2000" b="1" dirty="0">
                <a:solidFill>
                  <a:srgbClr val="000000"/>
                </a:solidFill>
              </a:rPr>
              <a:t> </a:t>
            </a:r>
            <a:endParaRPr lang="en-CA" sz="2000" b="1" dirty="0" smtClean="0">
              <a:solidFill>
                <a:srgbClr val="000000"/>
              </a:solidFill>
            </a:endParaRPr>
          </a:p>
          <a:p>
            <a:endParaRPr lang="en-CA" sz="2000" b="1" dirty="0">
              <a:solidFill>
                <a:srgbClr val="000000"/>
              </a:solidFill>
            </a:endParaRPr>
          </a:p>
          <a:p>
            <a:r>
              <a:rPr lang="en-CA" sz="2000" b="1" dirty="0" smtClean="0">
                <a:solidFill>
                  <a:srgbClr val="000000"/>
                </a:solidFill>
              </a:rPr>
              <a:t>6) </a:t>
            </a:r>
            <a:r>
              <a:rPr lang="en-US" sz="2000" b="1" u="sng" dirty="0">
                <a:solidFill>
                  <a:srgbClr val="000000"/>
                </a:solidFill>
              </a:rPr>
              <a:t>	</a:t>
            </a:r>
            <a:r>
              <a:rPr lang="en-US" sz="2000" b="1" u="sng" dirty="0" smtClean="0">
                <a:solidFill>
                  <a:srgbClr val="000000"/>
                </a:solidFill>
              </a:rPr>
              <a:t>              </a:t>
            </a:r>
            <a:r>
              <a:rPr lang="en-US" sz="2000" b="1" dirty="0" smtClean="0">
                <a:solidFill>
                  <a:srgbClr val="000000"/>
                </a:solidFill>
              </a:rPr>
              <a:t> was good and I would go even further and say </a:t>
            </a:r>
            <a:r>
              <a:rPr lang="en-US" sz="2000" b="1" u="sng" dirty="0">
                <a:solidFill>
                  <a:srgbClr val="000000"/>
                </a:solidFill>
                <a:latin typeface="Corbel"/>
                <a:ea typeface="Calibri"/>
                <a:cs typeface="Times New Roman"/>
              </a:rPr>
              <a:t> </a:t>
            </a:r>
            <a:r>
              <a:rPr lang="en-US" sz="2000" b="1" u="sng" dirty="0" smtClean="0">
                <a:solidFill>
                  <a:srgbClr val="000000"/>
                </a:solidFill>
                <a:latin typeface="Corbel"/>
                <a:ea typeface="Calibri"/>
                <a:cs typeface="Times New Roman"/>
              </a:rPr>
              <a:t>             </a:t>
            </a:r>
            <a:r>
              <a:rPr lang="en-US" sz="2000" b="1" u="sng" dirty="0">
                <a:solidFill>
                  <a:srgbClr val="000000"/>
                </a:solidFill>
                <a:latin typeface="Corbel"/>
                <a:ea typeface="Calibri"/>
                <a:cs typeface="Times New Roman"/>
              </a:rPr>
              <a:t>	</a:t>
            </a:r>
            <a:r>
              <a:rPr lang="en-US" sz="2000" b="1" dirty="0">
                <a:solidFill>
                  <a:srgbClr val="000000"/>
                </a:solidFill>
                <a:latin typeface="Corbel"/>
                <a:ea typeface="Calibri"/>
                <a:cs typeface="Times New Roman"/>
              </a:rPr>
              <a:t>.</a:t>
            </a:r>
            <a:r>
              <a:rPr lang="en-CA" sz="2000" b="1" dirty="0" smtClean="0">
                <a:solidFill>
                  <a:srgbClr val="000000"/>
                </a:solidFill>
              </a:rPr>
              <a:t> </a:t>
            </a:r>
            <a:endParaRPr lang="en-CA" sz="2000" b="1" dirty="0">
              <a:solidFill>
                <a:srgbClr val="000000"/>
              </a:solidFill>
            </a:endParaRPr>
          </a:p>
          <a:p>
            <a:endParaRPr lang="en-US" sz="2000" b="1" dirty="0" smtClean="0">
              <a:solidFill>
                <a:srgbClr val="000000"/>
              </a:solidFill>
            </a:endParaRPr>
          </a:p>
          <a:p>
            <a:r>
              <a:rPr lang="en-CA" sz="2000" dirty="0" smtClean="0">
                <a:solidFill>
                  <a:srgbClr val="000000"/>
                </a:solidFill>
              </a:rPr>
              <a:t> </a:t>
            </a:r>
            <a:endParaRPr lang="en-CA" sz="2000" dirty="0">
              <a:solidFill>
                <a:srgbClr val="000000"/>
              </a:solidFill>
              <a:ea typeface="Calibri"/>
              <a:cs typeface="Times New Roman"/>
            </a:endParaRPr>
          </a:p>
          <a:p>
            <a:pPr marL="342900" indent="-342900">
              <a:buFontTx/>
              <a:buAutoNum type="arabicParenR"/>
            </a:pPr>
            <a:endParaRPr lang="en-US" sz="2000" dirty="0" smtClean="0">
              <a:solidFill>
                <a:srgbClr val="000000"/>
              </a:solidFill>
            </a:endParaRPr>
          </a:p>
          <a:p>
            <a:pPr marL="285750" indent="-285750">
              <a:buFont typeface="Arial" panose="020B0604020202020204" pitchFamily="34" charset="0"/>
              <a:buChar char="•"/>
            </a:pPr>
            <a:endParaRPr lang="en-US" dirty="0" smtClean="0">
              <a:solidFill>
                <a:srgbClr val="000000"/>
              </a:solidFill>
            </a:endParaRPr>
          </a:p>
        </p:txBody>
      </p:sp>
    </p:spTree>
    <p:extLst>
      <p:ext uri="{BB962C8B-B14F-4D97-AF65-F5344CB8AC3E}">
        <p14:creationId xmlns:p14="http://schemas.microsoft.com/office/powerpoint/2010/main" val="137601768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990600"/>
          </a:xfrm>
        </p:spPr>
        <p:txBody>
          <a:bodyPr/>
          <a:lstStyle/>
          <a:p>
            <a:pPr algn="ctr"/>
            <a:r>
              <a:rPr lang="en-US" sz="3200" b="1" dirty="0" smtClean="0">
                <a:solidFill>
                  <a:srgbClr val="660066"/>
                </a:solidFill>
              </a:rPr>
              <a:t>      Variety 2:</a:t>
            </a:r>
            <a:br>
              <a:rPr lang="en-US" sz="3200" b="1" dirty="0" smtClean="0">
                <a:solidFill>
                  <a:srgbClr val="660066"/>
                </a:solidFill>
              </a:rPr>
            </a:br>
            <a:r>
              <a:rPr lang="en-US" sz="3200" b="1" dirty="0" smtClean="0">
                <a:solidFill>
                  <a:srgbClr val="660066"/>
                </a:solidFill>
              </a:rPr>
              <a:t>  Dig Down to the Root</a:t>
            </a:r>
            <a:endParaRPr lang="en-US" sz="3200" b="1" dirty="0">
              <a:solidFill>
                <a:srgbClr val="660066"/>
              </a:solidFill>
            </a:endParaRPr>
          </a:p>
        </p:txBody>
      </p:sp>
      <p:sp>
        <p:nvSpPr>
          <p:cNvPr id="27" name="Rectangle 26"/>
          <p:cNvSpPr/>
          <p:nvPr/>
        </p:nvSpPr>
        <p:spPr>
          <a:xfrm>
            <a:off x="152400" y="1600200"/>
            <a:ext cx="8839200" cy="52578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2000" b="1" dirty="0" smtClean="0">
                <a:solidFill>
                  <a:srgbClr val="000000"/>
                </a:solidFill>
              </a:rPr>
              <a:t>	</a:t>
            </a:r>
          </a:p>
          <a:p>
            <a:r>
              <a:rPr lang="en-US" sz="2000" b="1" dirty="0" smtClean="0">
                <a:solidFill>
                  <a:srgbClr val="000000"/>
                </a:solidFill>
              </a:rPr>
              <a:t>1) I </a:t>
            </a:r>
            <a:r>
              <a:rPr lang="en-US" sz="2000" b="1" dirty="0">
                <a:solidFill>
                  <a:srgbClr val="000000"/>
                </a:solidFill>
              </a:rPr>
              <a:t>agree with  </a:t>
            </a:r>
            <a:r>
              <a:rPr lang="en-US" sz="2000" b="1" u="sng" dirty="0">
                <a:solidFill>
                  <a:srgbClr val="000000"/>
                </a:solidFill>
              </a:rPr>
              <a:t>	                                     	</a:t>
            </a:r>
            <a:r>
              <a:rPr lang="en-US" sz="2000" b="1" dirty="0">
                <a:solidFill>
                  <a:srgbClr val="000000"/>
                </a:solidFill>
              </a:rPr>
              <a:t> and </a:t>
            </a:r>
            <a:r>
              <a:rPr lang="en-US" sz="2000" b="1" dirty="0" smtClean="0">
                <a:solidFill>
                  <a:srgbClr val="000000"/>
                </a:solidFill>
              </a:rPr>
              <a:t>posit that the </a:t>
            </a:r>
            <a:r>
              <a:rPr lang="en-US" sz="2000" b="1" dirty="0">
                <a:solidFill>
                  <a:srgbClr val="000000"/>
                </a:solidFill>
              </a:rPr>
              <a:t>root of the problem is</a:t>
            </a:r>
            <a:r>
              <a:rPr lang="en-US" sz="2000" b="1" u="sng" dirty="0">
                <a:solidFill>
                  <a:srgbClr val="000000"/>
                </a:solidFill>
                <a:latin typeface="Corbel"/>
                <a:ea typeface="Calibri"/>
                <a:cs typeface="Times New Roman"/>
              </a:rPr>
              <a:t>	                                     	</a:t>
            </a:r>
            <a:r>
              <a:rPr lang="en-US" sz="2000" b="1" dirty="0">
                <a:solidFill>
                  <a:srgbClr val="000000"/>
                </a:solidFill>
                <a:latin typeface="Corbel"/>
                <a:ea typeface="Calibri"/>
                <a:cs typeface="Times New Roman"/>
              </a:rPr>
              <a:t>.</a:t>
            </a:r>
          </a:p>
          <a:p>
            <a:endParaRPr lang="en-US" sz="2000" b="1" dirty="0">
              <a:solidFill>
                <a:srgbClr val="000000"/>
              </a:solidFill>
              <a:latin typeface="Corbel"/>
              <a:ea typeface="Calibri"/>
              <a:cs typeface="Times New Roman"/>
            </a:endParaRPr>
          </a:p>
          <a:p>
            <a:pPr marL="342900" indent="-342900">
              <a:buAutoNum type="arabicParenR"/>
            </a:pPr>
            <a:endParaRPr lang="en-US" sz="2000" b="1" dirty="0" smtClean="0">
              <a:solidFill>
                <a:srgbClr val="000000"/>
              </a:solidFill>
              <a:latin typeface="Corbel"/>
              <a:ea typeface="Calibri"/>
              <a:cs typeface="Times New Roman"/>
            </a:endParaRPr>
          </a:p>
          <a:p>
            <a:pPr marL="342900" indent="-342900">
              <a:buAutoNum type="arabicParenR"/>
            </a:pPr>
            <a:endParaRPr lang="en-US" sz="2000" b="1" dirty="0">
              <a:solidFill>
                <a:srgbClr val="000000"/>
              </a:solidFill>
              <a:latin typeface="Corbel"/>
              <a:ea typeface="Calibri"/>
              <a:cs typeface="Times New Roman"/>
            </a:endParaRPr>
          </a:p>
          <a:p>
            <a:r>
              <a:rPr lang="en-CA" sz="2500" b="1" dirty="0" smtClean="0">
                <a:solidFill>
                  <a:srgbClr val="000000"/>
                </a:solidFill>
                <a:latin typeface="Corbel"/>
                <a:cs typeface="Corbel"/>
              </a:rPr>
              <a:t>I agree with Salazar’s </a:t>
            </a:r>
            <a:r>
              <a:rPr lang="en-CA" sz="2500" b="1" dirty="0" err="1" smtClean="0">
                <a:solidFill>
                  <a:srgbClr val="000000"/>
                </a:solidFill>
                <a:latin typeface="Corbel"/>
                <a:cs typeface="Corbel"/>
              </a:rPr>
              <a:t>skepticism</a:t>
            </a:r>
            <a:r>
              <a:rPr lang="en-CA" sz="2500" b="1" dirty="0" smtClean="0">
                <a:solidFill>
                  <a:srgbClr val="000000"/>
                </a:solidFill>
                <a:latin typeface="Corbel"/>
                <a:cs typeface="Corbel"/>
              </a:rPr>
              <a:t> and </a:t>
            </a:r>
            <a:r>
              <a:rPr lang="en-CA" sz="2500" b="1" dirty="0" smtClean="0">
                <a:solidFill>
                  <a:srgbClr val="FF0000"/>
                </a:solidFill>
                <a:latin typeface="Corbel"/>
                <a:cs typeface="Corbel"/>
              </a:rPr>
              <a:t>posit that the root of the problem </a:t>
            </a:r>
            <a:r>
              <a:rPr lang="en-CA" sz="2500" b="1" dirty="0">
                <a:solidFill>
                  <a:srgbClr val="FF0000"/>
                </a:solidFill>
                <a:latin typeface="Corbel"/>
                <a:cs typeface="Corbel"/>
              </a:rPr>
              <a:t>is </a:t>
            </a:r>
            <a:r>
              <a:rPr lang="en-CA" sz="2500" b="1" dirty="0" smtClean="0">
                <a:solidFill>
                  <a:srgbClr val="FF0000"/>
                </a:solidFill>
                <a:latin typeface="Corbel"/>
                <a:cs typeface="Corbel"/>
              </a:rPr>
              <a:t>too many head injuries. I also add that the focus needs to be on concussion prevention during game play rather than fancier gear that gives players incentives to make even riskier moves on the field. </a:t>
            </a:r>
            <a:endParaRPr lang="en-CA" sz="2000" b="1" dirty="0">
              <a:solidFill>
                <a:srgbClr val="FF0000"/>
              </a:solidFill>
            </a:endParaRPr>
          </a:p>
          <a:p>
            <a:r>
              <a:rPr lang="en-CA" sz="2000" dirty="0" smtClean="0">
                <a:solidFill>
                  <a:srgbClr val="000000"/>
                </a:solidFill>
              </a:rPr>
              <a:t> </a:t>
            </a:r>
          </a:p>
          <a:p>
            <a:pPr marL="342900" indent="-342900">
              <a:buAutoNum type="arabicParenR"/>
            </a:pPr>
            <a:endParaRPr lang="en-CA" sz="2000" dirty="0">
              <a:solidFill>
                <a:srgbClr val="000000"/>
              </a:solidFill>
              <a:ea typeface="Calibri"/>
              <a:cs typeface="Times New Roman"/>
            </a:endParaRPr>
          </a:p>
          <a:p>
            <a:endParaRPr lang="en-US" sz="2000" dirty="0" smtClean="0">
              <a:solidFill>
                <a:srgbClr val="000000"/>
              </a:solidFill>
            </a:endParaRPr>
          </a:p>
        </p:txBody>
      </p:sp>
    </p:spTree>
    <p:extLst>
      <p:ext uri="{BB962C8B-B14F-4D97-AF65-F5344CB8AC3E}">
        <p14:creationId xmlns:p14="http://schemas.microsoft.com/office/powerpoint/2010/main" val="78689133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1524000"/>
          </a:xfrm>
        </p:spPr>
        <p:txBody>
          <a:bodyPr/>
          <a:lstStyle/>
          <a:p>
            <a:pPr algn="ctr"/>
            <a:r>
              <a:rPr lang="en-US" sz="3200" b="1" dirty="0" smtClean="0">
                <a:solidFill>
                  <a:srgbClr val="660066"/>
                </a:solidFill>
              </a:rPr>
              <a:t>    Variety 3:</a:t>
            </a:r>
            <a:br>
              <a:rPr lang="en-US" sz="3200" b="1" dirty="0" smtClean="0">
                <a:solidFill>
                  <a:srgbClr val="660066"/>
                </a:solidFill>
              </a:rPr>
            </a:br>
            <a:r>
              <a:rPr lang="en-US" sz="3200" b="1" dirty="0" smtClean="0">
                <a:solidFill>
                  <a:srgbClr val="660066"/>
                </a:solidFill>
              </a:rPr>
              <a:t>Extensions that Apply Across a          New Context</a:t>
            </a:r>
            <a:endParaRPr lang="en-US" sz="3200" b="1" dirty="0">
              <a:solidFill>
                <a:srgbClr val="660066"/>
              </a:solidFill>
            </a:endParaRPr>
          </a:p>
        </p:txBody>
      </p:sp>
      <p:sp>
        <p:nvSpPr>
          <p:cNvPr id="27" name="Rectangle 26"/>
          <p:cNvSpPr/>
          <p:nvPr/>
        </p:nvSpPr>
        <p:spPr>
          <a:xfrm>
            <a:off x="152400" y="1600200"/>
            <a:ext cx="8839200" cy="52578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2000" b="1" dirty="0" smtClean="0">
                <a:solidFill>
                  <a:srgbClr val="000000"/>
                </a:solidFill>
              </a:rPr>
              <a:t>	</a:t>
            </a:r>
          </a:p>
          <a:p>
            <a:endParaRPr lang="en-US" sz="2000" b="1" dirty="0" smtClean="0">
              <a:solidFill>
                <a:srgbClr val="000000"/>
              </a:solidFill>
              <a:latin typeface="+mj-lt"/>
              <a:ea typeface="Calibri"/>
              <a:cs typeface="Times New Roman"/>
            </a:endParaRPr>
          </a:p>
          <a:p>
            <a:pPr marL="342900" indent="-342900">
              <a:buAutoNum type="arabicParenR"/>
            </a:pPr>
            <a:r>
              <a:rPr lang="en-US" sz="2000" b="1" u="sng" dirty="0" smtClean="0">
                <a:solidFill>
                  <a:srgbClr val="000000"/>
                </a:solidFill>
                <a:latin typeface="+mj-lt"/>
                <a:ea typeface="Calibri"/>
                <a:cs typeface="Cambria"/>
              </a:rPr>
              <a:t>  </a:t>
            </a:r>
            <a:r>
              <a:rPr lang="en-US" sz="2000" b="1" u="sng" dirty="0">
                <a:solidFill>
                  <a:srgbClr val="000000"/>
                </a:solidFill>
                <a:latin typeface="+mj-lt"/>
                <a:ea typeface="Calibri"/>
                <a:cs typeface="Cambria"/>
              </a:rPr>
              <a:t>	    	         </a:t>
            </a:r>
            <a:r>
              <a:rPr lang="en-US" sz="2000" b="1" dirty="0" smtClean="0">
                <a:solidFill>
                  <a:srgbClr val="000000"/>
                </a:solidFill>
                <a:ea typeface="Calibri"/>
                <a:cs typeface="Cambria"/>
              </a:rPr>
              <a:t>’s </a:t>
            </a:r>
            <a:r>
              <a:rPr lang="en-US" sz="2000" b="1" dirty="0" smtClean="0">
                <a:solidFill>
                  <a:srgbClr val="000000"/>
                </a:solidFill>
                <a:latin typeface="+mj-lt"/>
                <a:ea typeface="Calibri"/>
                <a:cs typeface="Cambria"/>
              </a:rPr>
              <a:t>idea </a:t>
            </a:r>
            <a:r>
              <a:rPr lang="en-US" sz="2000" b="1" dirty="0">
                <a:solidFill>
                  <a:srgbClr val="000000"/>
                </a:solidFill>
                <a:latin typeface="+mj-lt"/>
                <a:ea typeface="Calibri"/>
                <a:cs typeface="Cambria"/>
              </a:rPr>
              <a:t>can also be </a:t>
            </a:r>
            <a:r>
              <a:rPr lang="en-US" sz="2000" b="1" dirty="0" smtClean="0">
                <a:solidFill>
                  <a:srgbClr val="000000"/>
                </a:solidFill>
                <a:latin typeface="+mj-lt"/>
                <a:ea typeface="Calibri"/>
                <a:cs typeface="Cambria"/>
              </a:rPr>
              <a:t>applied to </a:t>
            </a:r>
            <a:r>
              <a:rPr lang="en-US" sz="2000" b="1" u="sng" dirty="0" smtClean="0">
                <a:solidFill>
                  <a:srgbClr val="000000"/>
                </a:solidFill>
                <a:latin typeface="+mj-lt"/>
                <a:ea typeface="Calibri"/>
                <a:cs typeface="Cambria"/>
              </a:rPr>
              <a:t>	                                	</a:t>
            </a:r>
            <a:r>
              <a:rPr lang="en-US" sz="2000" b="1" dirty="0" smtClean="0">
                <a:solidFill>
                  <a:srgbClr val="000000"/>
                </a:solidFill>
                <a:latin typeface="+mj-lt"/>
                <a:ea typeface="Calibri"/>
                <a:cs typeface="Cambria"/>
              </a:rPr>
              <a:t>.</a:t>
            </a:r>
          </a:p>
          <a:p>
            <a:pPr marL="342900" indent="-342900">
              <a:buAutoNum type="arabicParenR"/>
            </a:pPr>
            <a:endParaRPr lang="en-US" sz="2000" b="1" dirty="0">
              <a:solidFill>
                <a:srgbClr val="000000"/>
              </a:solidFill>
              <a:latin typeface="Corbel"/>
              <a:ea typeface="Calibri"/>
              <a:cs typeface="Times New Roman"/>
            </a:endParaRPr>
          </a:p>
          <a:p>
            <a:endParaRPr lang="en-US" sz="2000" b="1" dirty="0" smtClean="0">
              <a:solidFill>
                <a:srgbClr val="000000"/>
              </a:solidFill>
              <a:latin typeface="Corbel"/>
              <a:ea typeface="Calibri"/>
              <a:cs typeface="Times New Roman"/>
            </a:endParaRPr>
          </a:p>
          <a:p>
            <a:pPr marL="342900" indent="-342900">
              <a:buAutoNum type="arabicParenR"/>
            </a:pPr>
            <a:endParaRPr lang="en-US" sz="2000" b="1" dirty="0">
              <a:solidFill>
                <a:srgbClr val="000000"/>
              </a:solidFill>
              <a:latin typeface="Corbel"/>
              <a:ea typeface="Calibri"/>
              <a:cs typeface="Times New Roman"/>
            </a:endParaRPr>
          </a:p>
          <a:p>
            <a:r>
              <a:rPr lang="en-US" sz="2500" b="1" dirty="0" smtClean="0">
                <a:solidFill>
                  <a:srgbClr val="000000"/>
                </a:solidFill>
                <a:latin typeface="Corbel"/>
                <a:ea typeface="Calibri"/>
                <a:cs typeface="Times New Roman"/>
              </a:rPr>
              <a:t>The school board’s idea about renting dunk tanks and placing disliked administrators in those tanks, to raise money for extracurricular activities</a:t>
            </a:r>
            <a:r>
              <a:rPr lang="en-US" sz="2500" b="1" dirty="0" smtClean="0">
                <a:solidFill>
                  <a:schemeClr val="tx1"/>
                </a:solidFill>
                <a:latin typeface="Corbel"/>
                <a:ea typeface="Calibri"/>
                <a:cs typeface="Times New Roman"/>
              </a:rPr>
              <a:t>, </a:t>
            </a:r>
            <a:r>
              <a:rPr lang="en-US" sz="2500" b="1" dirty="0" smtClean="0">
                <a:solidFill>
                  <a:srgbClr val="FF0000"/>
                </a:solidFill>
                <a:latin typeface="Corbel"/>
                <a:ea typeface="Calibri"/>
                <a:cs typeface="Times New Roman"/>
              </a:rPr>
              <a:t>can also be applied to our upcoming church bazaar</a:t>
            </a:r>
            <a:r>
              <a:rPr lang="en-US" sz="2500" b="1" dirty="0">
                <a:solidFill>
                  <a:srgbClr val="FF0000"/>
                </a:solidFill>
                <a:latin typeface="Corbel"/>
                <a:ea typeface="Calibri"/>
                <a:cs typeface="Times New Roman"/>
              </a:rPr>
              <a:t>. </a:t>
            </a:r>
            <a:r>
              <a:rPr lang="en-US" sz="2500" b="1" dirty="0" smtClean="0">
                <a:solidFill>
                  <a:srgbClr val="FF0000"/>
                </a:solidFill>
                <a:latin typeface="Corbel"/>
                <a:ea typeface="Calibri"/>
                <a:cs typeface="Times New Roman"/>
              </a:rPr>
              <a:t>Few </a:t>
            </a:r>
            <a:r>
              <a:rPr lang="en-US" sz="2500" b="1" dirty="0" err="1" smtClean="0">
                <a:solidFill>
                  <a:srgbClr val="FF0000"/>
                </a:solidFill>
                <a:latin typeface="Corbel"/>
                <a:ea typeface="Calibri"/>
                <a:cs typeface="Times New Roman"/>
              </a:rPr>
              <a:t>parishoners</a:t>
            </a:r>
            <a:r>
              <a:rPr lang="en-US" sz="2500" b="1" dirty="0" smtClean="0">
                <a:solidFill>
                  <a:srgbClr val="FF0000"/>
                </a:solidFill>
                <a:latin typeface="Corbel"/>
                <a:ea typeface="Calibri"/>
                <a:cs typeface="Times New Roman"/>
              </a:rPr>
              <a:t> </a:t>
            </a:r>
            <a:r>
              <a:rPr lang="en-US" sz="2500" b="1" dirty="0">
                <a:solidFill>
                  <a:srgbClr val="FF0000"/>
                </a:solidFill>
                <a:latin typeface="Corbel"/>
                <a:ea typeface="Calibri"/>
                <a:cs typeface="Times New Roman"/>
              </a:rPr>
              <a:t>like Sister Aloysius, </a:t>
            </a:r>
            <a:r>
              <a:rPr lang="en-US" sz="2500" b="1" dirty="0" smtClean="0">
                <a:solidFill>
                  <a:srgbClr val="FF0000"/>
                </a:solidFill>
                <a:latin typeface="Corbel"/>
                <a:ea typeface="Calibri"/>
                <a:cs typeface="Times New Roman"/>
              </a:rPr>
              <a:t>and many would pay a lot of money to see her get dunked. If she volunteers to get dunked kids in the parish will then be able to afford to go on a trip to NYC to see </a:t>
            </a:r>
            <a:r>
              <a:rPr lang="en-US" sz="2500" b="1" i="1" dirty="0" smtClean="0">
                <a:solidFill>
                  <a:srgbClr val="FF0000"/>
                </a:solidFill>
                <a:latin typeface="Corbel"/>
                <a:ea typeface="Calibri"/>
                <a:cs typeface="Times New Roman"/>
              </a:rPr>
              <a:t>Jesus Christ Superstar</a:t>
            </a:r>
            <a:r>
              <a:rPr lang="en-US" sz="2500" b="1" dirty="0" smtClean="0">
                <a:solidFill>
                  <a:srgbClr val="FF0000"/>
                </a:solidFill>
                <a:latin typeface="Corbel"/>
                <a:ea typeface="Calibri"/>
                <a:cs typeface="Times New Roman"/>
              </a:rPr>
              <a:t>.</a:t>
            </a:r>
          </a:p>
          <a:p>
            <a:r>
              <a:rPr lang="en-CA" sz="2000" b="1" dirty="0" smtClean="0">
                <a:solidFill>
                  <a:srgbClr val="000000"/>
                </a:solidFill>
              </a:rPr>
              <a:t> </a:t>
            </a:r>
          </a:p>
          <a:p>
            <a:endParaRPr lang="en-CA" sz="2000" b="1" dirty="0" smtClean="0">
              <a:solidFill>
                <a:srgbClr val="000000"/>
              </a:solidFill>
            </a:endParaRPr>
          </a:p>
          <a:p>
            <a:endParaRPr lang="en-CA" sz="2000" b="1" dirty="0" smtClean="0">
              <a:solidFill>
                <a:srgbClr val="000000"/>
              </a:solidFill>
            </a:endParaRPr>
          </a:p>
          <a:p>
            <a:endParaRPr lang="en-CA" sz="2000" b="1" dirty="0">
              <a:solidFill>
                <a:srgbClr val="000000"/>
              </a:solidFill>
            </a:endParaRPr>
          </a:p>
          <a:p>
            <a:r>
              <a:rPr lang="en-CA" sz="2000" dirty="0" smtClean="0">
                <a:solidFill>
                  <a:srgbClr val="000000"/>
                </a:solidFill>
              </a:rPr>
              <a:t> </a:t>
            </a:r>
          </a:p>
          <a:p>
            <a:pPr marL="342900" indent="-342900">
              <a:buAutoNum type="arabicParenR"/>
            </a:pPr>
            <a:endParaRPr lang="en-CA" sz="2000" dirty="0">
              <a:solidFill>
                <a:srgbClr val="000000"/>
              </a:solidFill>
              <a:ea typeface="Calibri"/>
              <a:cs typeface="Times New Roman"/>
            </a:endParaRPr>
          </a:p>
          <a:p>
            <a:endParaRPr lang="en-US" sz="2000" dirty="0" smtClean="0">
              <a:solidFill>
                <a:srgbClr val="000000"/>
              </a:solidFill>
            </a:endParaRPr>
          </a:p>
        </p:txBody>
      </p:sp>
    </p:spTree>
    <p:extLst>
      <p:ext uri="{BB962C8B-B14F-4D97-AF65-F5344CB8AC3E}">
        <p14:creationId xmlns:p14="http://schemas.microsoft.com/office/powerpoint/2010/main" val="245801986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8001000" cy="914399"/>
          </a:xfrm>
        </p:spPr>
        <p:txBody>
          <a:bodyPr/>
          <a:lstStyle/>
          <a:p>
            <a:r>
              <a:rPr lang="en-US" b="1" dirty="0" smtClean="0">
                <a:solidFill>
                  <a:srgbClr val="660066"/>
                </a:solidFill>
              </a:rPr>
              <a:t>Sample Extension Paragraph</a:t>
            </a:r>
            <a:endParaRPr lang="en-US" b="1" dirty="0">
              <a:solidFill>
                <a:srgbClr val="660066"/>
              </a:solidFill>
            </a:endParaRPr>
          </a:p>
        </p:txBody>
      </p:sp>
      <p:sp>
        <p:nvSpPr>
          <p:cNvPr id="3" name="Subtitle 2"/>
          <p:cNvSpPr>
            <a:spLocks noGrp="1"/>
          </p:cNvSpPr>
          <p:nvPr>
            <p:ph type="subTitle" idx="1"/>
          </p:nvPr>
        </p:nvSpPr>
        <p:spPr>
          <a:xfrm>
            <a:off x="457200" y="1371600"/>
            <a:ext cx="8305800" cy="4724400"/>
          </a:xfrm>
        </p:spPr>
        <p:txBody>
          <a:bodyPr>
            <a:normAutofit fontScale="62500" lnSpcReduction="20000"/>
          </a:bodyPr>
          <a:lstStyle/>
          <a:p>
            <a:pPr algn="l"/>
            <a:r>
              <a:rPr lang="en-US" sz="4600" dirty="0">
                <a:solidFill>
                  <a:schemeClr val="tx1"/>
                </a:solidFill>
              </a:rPr>
              <a:t>My analysis will extend </a:t>
            </a:r>
            <a:r>
              <a:rPr lang="en-US" sz="4600" dirty="0" smtClean="0">
                <a:solidFill>
                  <a:schemeClr val="tx1"/>
                </a:solidFill>
              </a:rPr>
              <a:t>McGee’s written description </a:t>
            </a:r>
            <a:r>
              <a:rPr lang="en-US" sz="4600" dirty="0">
                <a:solidFill>
                  <a:schemeClr val="tx1"/>
                </a:solidFill>
              </a:rPr>
              <a:t>of the </a:t>
            </a:r>
            <a:r>
              <a:rPr lang="en-US" sz="4600" dirty="0" smtClean="0">
                <a:solidFill>
                  <a:schemeClr val="tx1"/>
                </a:solidFill>
              </a:rPr>
              <a:t>dish everyone knows as mac and cheese </a:t>
            </a:r>
            <a:r>
              <a:rPr lang="en-US" sz="4600" dirty="0">
                <a:solidFill>
                  <a:schemeClr val="tx1"/>
                </a:solidFill>
              </a:rPr>
              <a:t>and </a:t>
            </a:r>
            <a:r>
              <a:rPr lang="en-US" sz="4600" dirty="0" smtClean="0">
                <a:solidFill>
                  <a:schemeClr val="tx1"/>
                </a:solidFill>
              </a:rPr>
              <a:t>borrow a term from writer </a:t>
            </a:r>
            <a:r>
              <a:rPr lang="en-US" sz="4600" dirty="0">
                <a:solidFill>
                  <a:schemeClr val="tx1"/>
                </a:solidFill>
              </a:rPr>
              <a:t>Sarah Etters, who posits that </a:t>
            </a:r>
            <a:r>
              <a:rPr lang="en-US" sz="4600" dirty="0" smtClean="0">
                <a:solidFill>
                  <a:schemeClr val="tx1"/>
                </a:solidFill>
              </a:rPr>
              <a:t>the meal to make is “healthier mac and cheese”</a:t>
            </a:r>
            <a:r>
              <a:rPr lang="en-US" sz="4600" dirty="0">
                <a:solidFill>
                  <a:schemeClr val="tx1"/>
                </a:solidFill>
              </a:rPr>
              <a:t>—that is a </a:t>
            </a:r>
            <a:r>
              <a:rPr lang="en-US" sz="4600" dirty="0" smtClean="0">
                <a:solidFill>
                  <a:schemeClr val="tx1"/>
                </a:solidFill>
              </a:rPr>
              <a:t>regular box of macaroni and cheese, plus green peas. </a:t>
            </a:r>
            <a:r>
              <a:rPr lang="en-US" sz="4600" dirty="0">
                <a:solidFill>
                  <a:srgbClr val="FF0000"/>
                </a:solidFill>
              </a:rPr>
              <a:t>I would add that during </a:t>
            </a:r>
            <a:r>
              <a:rPr lang="en-US" sz="4600" dirty="0" smtClean="0">
                <a:solidFill>
                  <a:srgbClr val="FF0000"/>
                </a:solidFill>
              </a:rPr>
              <a:t>my lifetime, I made both Etters’ healthier recipe and my own protein rich mac and cheese. </a:t>
            </a:r>
            <a:r>
              <a:rPr lang="en-US" sz="4600" dirty="0">
                <a:solidFill>
                  <a:srgbClr val="FF0000"/>
                </a:solidFill>
              </a:rPr>
              <a:t>I submit for your consideration that </a:t>
            </a:r>
            <a:r>
              <a:rPr lang="en-US" sz="4600" dirty="0" smtClean="0">
                <a:solidFill>
                  <a:srgbClr val="FF0000"/>
                </a:solidFill>
              </a:rPr>
              <a:t>another way </a:t>
            </a:r>
            <a:r>
              <a:rPr lang="en-US" sz="4600" dirty="0">
                <a:solidFill>
                  <a:srgbClr val="FF0000"/>
                </a:solidFill>
              </a:rPr>
              <a:t>to </a:t>
            </a:r>
            <a:r>
              <a:rPr lang="en-US" sz="4600" dirty="0" smtClean="0">
                <a:solidFill>
                  <a:srgbClr val="FF0000"/>
                </a:solidFill>
              </a:rPr>
              <a:t>make mac and cheese healthy is to add both peas and a can of tuna fish. I dub this dish a more balanced meal because of the added protein.</a:t>
            </a:r>
            <a:endParaRPr lang="en-US" dirty="0">
              <a:solidFill>
                <a:srgbClr val="FF0000"/>
              </a:solidFill>
            </a:endParaRPr>
          </a:p>
        </p:txBody>
      </p:sp>
    </p:spTree>
    <p:extLst>
      <p:ext uri="{BB962C8B-B14F-4D97-AF65-F5344CB8AC3E}">
        <p14:creationId xmlns:p14="http://schemas.microsoft.com/office/powerpoint/2010/main" val="124678259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399"/>
          </a:xfrm>
        </p:spPr>
        <p:txBody>
          <a:bodyPr/>
          <a:lstStyle/>
          <a:p>
            <a:r>
              <a:rPr lang="en-US" b="1" dirty="0" smtClean="0">
                <a:solidFill>
                  <a:srgbClr val="660066"/>
                </a:solidFill>
              </a:rPr>
              <a:t>Another Sample Extension Paragraph </a:t>
            </a:r>
            <a:endParaRPr lang="en-US" b="1" dirty="0">
              <a:solidFill>
                <a:srgbClr val="660066"/>
              </a:solidFill>
            </a:endParaRPr>
          </a:p>
        </p:txBody>
      </p:sp>
      <p:sp>
        <p:nvSpPr>
          <p:cNvPr id="3" name="Subtitle 2"/>
          <p:cNvSpPr>
            <a:spLocks noGrp="1"/>
          </p:cNvSpPr>
          <p:nvPr>
            <p:ph type="subTitle" idx="1"/>
          </p:nvPr>
        </p:nvSpPr>
        <p:spPr>
          <a:xfrm>
            <a:off x="457200" y="1295400"/>
            <a:ext cx="8153400" cy="5257800"/>
          </a:xfrm>
        </p:spPr>
        <p:txBody>
          <a:bodyPr>
            <a:noAutofit/>
          </a:bodyPr>
          <a:lstStyle/>
          <a:p>
            <a:pPr algn="l"/>
            <a:r>
              <a:rPr lang="en-US" sz="2600" dirty="0">
                <a:solidFill>
                  <a:schemeClr val="tx1"/>
                </a:solidFill>
              </a:rPr>
              <a:t>“This summer,” </a:t>
            </a:r>
            <a:r>
              <a:rPr lang="en-US" sz="2600" dirty="0" smtClean="0">
                <a:solidFill>
                  <a:schemeClr val="tx1"/>
                </a:solidFill>
              </a:rPr>
              <a:t>Lopez </a:t>
            </a:r>
            <a:r>
              <a:rPr lang="en-US" sz="2600" dirty="0">
                <a:solidFill>
                  <a:schemeClr val="tx1"/>
                </a:solidFill>
              </a:rPr>
              <a:t>writes, “we’re seeing nearly everything through Harris moves” (8). “Joseph Harris is everywhere,” Darla Oliver adds. “Even though the Beatles said </a:t>
            </a:r>
            <a:r>
              <a:rPr lang="en-US" sz="2600" dirty="0" smtClean="0">
                <a:solidFill>
                  <a:schemeClr val="tx1"/>
                </a:solidFill>
              </a:rPr>
              <a:t>‘all </a:t>
            </a:r>
            <a:r>
              <a:rPr lang="en-US" sz="2600" dirty="0">
                <a:solidFill>
                  <a:schemeClr val="tx1"/>
                </a:solidFill>
              </a:rPr>
              <a:t>we need is love</a:t>
            </a:r>
            <a:r>
              <a:rPr lang="en-US" sz="2600" dirty="0" smtClean="0">
                <a:solidFill>
                  <a:schemeClr val="tx1"/>
                </a:solidFill>
              </a:rPr>
              <a:t>.’ </a:t>
            </a:r>
            <a:r>
              <a:rPr lang="en-US" sz="2600" dirty="0">
                <a:solidFill>
                  <a:schemeClr val="tx1"/>
                </a:solidFill>
              </a:rPr>
              <a:t>I now think all we really need is to put our own </a:t>
            </a:r>
            <a:r>
              <a:rPr lang="en-US" sz="2600" i="1" dirty="0">
                <a:solidFill>
                  <a:schemeClr val="tx1"/>
                </a:solidFill>
              </a:rPr>
              <a:t>spin </a:t>
            </a:r>
            <a:r>
              <a:rPr lang="en-US" sz="2600" dirty="0">
                <a:solidFill>
                  <a:schemeClr val="tx1"/>
                </a:solidFill>
              </a:rPr>
              <a:t>on the terms and concepts we take from </a:t>
            </a:r>
            <a:r>
              <a:rPr lang="en-US" sz="2600" dirty="0" smtClean="0">
                <a:solidFill>
                  <a:schemeClr val="tx1"/>
                </a:solidFill>
              </a:rPr>
              <a:t>others’ texts.”</a:t>
            </a:r>
            <a:r>
              <a:rPr lang="en-US" sz="2600" dirty="0" smtClean="0">
                <a:solidFill>
                  <a:srgbClr val="FF0000"/>
                </a:solidFill>
              </a:rPr>
              <a:t> What Oliver presents as “spin,” I generalize as furthering a thought, idea, approach or concept. This ‘furthering’ requires moving beyond summarizing what others have said by adding your own insights to improve an existing idea or to apply that idea to a new context.</a:t>
            </a:r>
            <a:endParaRPr lang="en-US" sz="2600" dirty="0">
              <a:solidFill>
                <a:srgbClr val="FF0000"/>
              </a:solidFill>
            </a:endParaRPr>
          </a:p>
        </p:txBody>
      </p:sp>
    </p:spTree>
    <p:extLst>
      <p:ext uri="{BB962C8B-B14F-4D97-AF65-F5344CB8AC3E}">
        <p14:creationId xmlns:p14="http://schemas.microsoft.com/office/powerpoint/2010/main" val="94075013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660066"/>
                </a:solidFill>
              </a:rPr>
              <a:t>Extending Conversations on Monitoring Teens Online</a:t>
            </a:r>
            <a:endParaRPr lang="en-US" dirty="0">
              <a:solidFill>
                <a:srgbClr val="660066"/>
              </a:solidFill>
            </a:endParaRPr>
          </a:p>
        </p:txBody>
      </p:sp>
      <p:sp>
        <p:nvSpPr>
          <p:cNvPr id="6" name="TextBox 5"/>
          <p:cNvSpPr txBox="1"/>
          <p:nvPr/>
        </p:nvSpPr>
        <p:spPr>
          <a:xfrm>
            <a:off x="228600" y="1225689"/>
            <a:ext cx="8683702" cy="5863144"/>
          </a:xfrm>
          <a:prstGeom prst="rect">
            <a:avLst/>
          </a:prstGeom>
          <a:noFill/>
        </p:spPr>
        <p:txBody>
          <a:bodyPr wrap="square" rtlCol="0">
            <a:spAutoFit/>
          </a:bodyPr>
          <a:lstStyle/>
          <a:p>
            <a:pPr marL="514350" lvl="0" indent="-514350">
              <a:buFont typeface="+mj-lt"/>
              <a:buAutoNum type="arabicPeriod"/>
            </a:pPr>
            <a:r>
              <a:rPr lang="en-US" sz="2500" dirty="0" smtClean="0">
                <a:solidFill>
                  <a:prstClr val="black"/>
                </a:solidFill>
                <a:ea typeface="Calibri"/>
                <a:cs typeface="Calibri"/>
                <a:sym typeface="Calibri"/>
              </a:rPr>
              <a:t>Read </a:t>
            </a:r>
            <a:r>
              <a:rPr lang="en-US" sz="2500" dirty="0" err="1" smtClean="0">
                <a:solidFill>
                  <a:prstClr val="black"/>
                </a:solidFill>
                <a:ea typeface="Calibri"/>
                <a:cs typeface="Calibri"/>
                <a:sym typeface="Calibri"/>
              </a:rPr>
              <a:t>Sengupta’s</a:t>
            </a:r>
            <a:r>
              <a:rPr lang="en-US" sz="2500" dirty="0" smtClean="0">
                <a:solidFill>
                  <a:prstClr val="black"/>
                </a:solidFill>
                <a:ea typeface="Calibri"/>
                <a:cs typeface="Calibri"/>
                <a:sym typeface="Calibri"/>
              </a:rPr>
              <a:t> article “Warily, Schools Watch Students on the Internet.</a:t>
            </a:r>
            <a:r>
              <a:rPr lang="en-US" sz="2500" dirty="0" smtClean="0">
                <a:solidFill>
                  <a:prstClr val="black"/>
                </a:solidFill>
                <a:ea typeface="Calibri"/>
                <a:cs typeface="Calibri"/>
                <a:sym typeface="Calibri"/>
              </a:rPr>
              <a:t>” Put note or </a:t>
            </a:r>
            <a:r>
              <a:rPr lang="en-US" sz="2500" dirty="0" smtClean="0">
                <a:solidFill>
                  <a:prstClr val="black"/>
                </a:solidFill>
                <a:ea typeface="Calibri"/>
                <a:cs typeface="Calibri"/>
                <a:sym typeface="Calibri"/>
              </a:rPr>
              <a:t>highlight where you want to extend in some way.</a:t>
            </a:r>
            <a:endParaRPr lang="en-US" sz="2500" dirty="0" smtClean="0">
              <a:solidFill>
                <a:prstClr val="black"/>
              </a:solidFill>
              <a:ea typeface="Calibri"/>
              <a:cs typeface="Calibri"/>
              <a:sym typeface="Calibri"/>
            </a:endParaRPr>
          </a:p>
          <a:p>
            <a:pPr marL="514350" lvl="0" indent="-514350">
              <a:buFont typeface="+mj-lt"/>
              <a:buAutoNum type="arabicPeriod"/>
            </a:pPr>
            <a:endParaRPr lang="en-US" sz="2500" dirty="0">
              <a:solidFill>
                <a:prstClr val="black"/>
              </a:solidFill>
              <a:ea typeface="Calibri"/>
              <a:cs typeface="Calibri"/>
              <a:sym typeface="Calibri"/>
            </a:endParaRPr>
          </a:p>
          <a:p>
            <a:pPr marL="514350" lvl="0" indent="-514350">
              <a:buFont typeface="+mj-lt"/>
              <a:buAutoNum type="arabicPeriod"/>
            </a:pPr>
            <a:r>
              <a:rPr lang="en-US" sz="2500" dirty="0" smtClean="0">
                <a:solidFill>
                  <a:prstClr val="black"/>
                </a:solidFill>
                <a:ea typeface="Calibri"/>
                <a:cs typeface="Calibri"/>
                <a:sym typeface="Calibri"/>
              </a:rPr>
              <a:t>Answer the discussion questions from </a:t>
            </a:r>
            <a:r>
              <a:rPr lang="en-US" sz="2500" dirty="0" err="1" smtClean="0">
                <a:solidFill>
                  <a:prstClr val="black"/>
                </a:solidFill>
                <a:ea typeface="Calibri"/>
                <a:cs typeface="Calibri"/>
                <a:sym typeface="Calibri"/>
              </a:rPr>
              <a:t>Schulten</a:t>
            </a:r>
            <a:r>
              <a:rPr lang="en-US" sz="2500" dirty="0">
                <a:solidFill>
                  <a:prstClr val="black"/>
                </a:solidFill>
                <a:ea typeface="Calibri"/>
                <a:cs typeface="Calibri"/>
                <a:sym typeface="Calibri"/>
              </a:rPr>
              <a:t> </a:t>
            </a:r>
            <a:r>
              <a:rPr lang="en-US" sz="2500" dirty="0" smtClean="0">
                <a:solidFill>
                  <a:prstClr val="black"/>
                </a:solidFill>
                <a:ea typeface="Calibri"/>
                <a:cs typeface="Calibri"/>
                <a:sym typeface="Calibri"/>
              </a:rPr>
              <a:t>(work individually and then we’ll discuss together in large group).</a:t>
            </a:r>
          </a:p>
          <a:p>
            <a:pPr lvl="0"/>
            <a:endParaRPr lang="en-US" sz="2500" dirty="0" smtClean="0">
              <a:solidFill>
                <a:prstClr val="black"/>
              </a:solidFill>
              <a:ea typeface="Calibri"/>
              <a:cs typeface="Calibri"/>
              <a:sym typeface="Calibri"/>
            </a:endParaRPr>
          </a:p>
          <a:p>
            <a:pPr marL="514350" lvl="0" indent="-514350">
              <a:buFont typeface="+mj-lt"/>
              <a:buAutoNum type="arabicPeriod"/>
            </a:pPr>
            <a:r>
              <a:rPr lang="en-US" sz="2500" dirty="0" smtClean="0">
                <a:solidFill>
                  <a:prstClr val="black"/>
                </a:solidFill>
                <a:ea typeface="Calibri"/>
                <a:cs typeface="Calibri"/>
                <a:sym typeface="Calibri"/>
              </a:rPr>
              <a:t>Use the Three Varieties of Extending Chart to select and extend two quotations from </a:t>
            </a:r>
            <a:r>
              <a:rPr lang="en-US" sz="2500" dirty="0" err="1" smtClean="0">
                <a:solidFill>
                  <a:prstClr val="black"/>
                </a:solidFill>
                <a:ea typeface="Calibri"/>
                <a:cs typeface="Calibri"/>
                <a:sym typeface="Calibri"/>
              </a:rPr>
              <a:t>Sengupta’s</a:t>
            </a:r>
            <a:r>
              <a:rPr lang="en-US" sz="2500" dirty="0" smtClean="0">
                <a:solidFill>
                  <a:prstClr val="black"/>
                </a:solidFill>
                <a:ea typeface="Calibri"/>
                <a:cs typeface="Calibri"/>
                <a:sym typeface="Calibri"/>
              </a:rPr>
              <a:t> article</a:t>
            </a:r>
            <a:r>
              <a:rPr lang="en-US" sz="2500" dirty="0" smtClean="0">
                <a:solidFill>
                  <a:prstClr val="black"/>
                </a:solidFill>
                <a:ea typeface="Calibri"/>
                <a:cs typeface="Calibri"/>
                <a:sym typeface="Calibri"/>
              </a:rPr>
              <a:t>. Do one column of the chart first as a group.</a:t>
            </a:r>
            <a:endParaRPr lang="en-US" sz="2500" dirty="0" smtClean="0">
              <a:solidFill>
                <a:prstClr val="black"/>
              </a:solidFill>
              <a:ea typeface="Calibri"/>
              <a:cs typeface="Calibri"/>
              <a:sym typeface="Calibri"/>
            </a:endParaRPr>
          </a:p>
          <a:p>
            <a:pPr marL="514350" lvl="0" indent="-514350">
              <a:buFont typeface="+mj-lt"/>
              <a:buAutoNum type="arabicPeriod"/>
            </a:pPr>
            <a:endParaRPr lang="en-US" sz="2500" dirty="0">
              <a:solidFill>
                <a:prstClr val="black"/>
              </a:solidFill>
              <a:ea typeface="Calibri"/>
              <a:cs typeface="Calibri"/>
              <a:sym typeface="Calibri"/>
            </a:endParaRPr>
          </a:p>
          <a:p>
            <a:pPr marL="514350" lvl="0" indent="-514350">
              <a:buFont typeface="+mj-lt"/>
              <a:buAutoNum type="arabicPeriod"/>
            </a:pPr>
            <a:r>
              <a:rPr lang="en-US" sz="2500" dirty="0" smtClean="0">
                <a:solidFill>
                  <a:prstClr val="black"/>
                </a:solidFill>
                <a:ea typeface="Calibri"/>
                <a:cs typeface="Calibri"/>
                <a:sym typeface="Calibri"/>
              </a:rPr>
              <a:t>Use the Three Varieties of Sentence Starters to practice the Harris move of extending in a brief paragraph concerning monitoring teens online.</a:t>
            </a:r>
          </a:p>
          <a:p>
            <a:pPr lvl="0"/>
            <a:endParaRPr lang="en-US" sz="2500" dirty="0">
              <a:solidFill>
                <a:prstClr val="black"/>
              </a:solidFill>
              <a:ea typeface="Calibri"/>
              <a:cs typeface="Calibri"/>
              <a:sym typeface="Calibri"/>
            </a:endParaRPr>
          </a:p>
        </p:txBody>
      </p:sp>
    </p:spTree>
    <p:extLst>
      <p:ext uri="{BB962C8B-B14F-4D97-AF65-F5344CB8AC3E}">
        <p14:creationId xmlns:p14="http://schemas.microsoft.com/office/powerpoint/2010/main" val="171724728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1081"/>
          </a:xfrm>
        </p:spPr>
        <p:txBody>
          <a:bodyPr/>
          <a:lstStyle/>
          <a:p>
            <a:pPr algn="ctr"/>
            <a:r>
              <a:rPr lang="en-US" sz="3000" b="1" dirty="0" smtClean="0">
                <a:solidFill>
                  <a:srgbClr val="660066"/>
                </a:solidFill>
              </a:rPr>
              <a:t>Sample Paragraph that Extends “Schools Watch Students on the Internet”</a:t>
            </a:r>
            <a:endParaRPr lang="en-US" sz="3000" dirty="0">
              <a:solidFill>
                <a:srgbClr val="660066"/>
              </a:solidFill>
            </a:endParaRPr>
          </a:p>
        </p:txBody>
      </p:sp>
      <p:sp>
        <p:nvSpPr>
          <p:cNvPr id="5" name="TextBox 4"/>
          <p:cNvSpPr txBox="1"/>
          <p:nvPr/>
        </p:nvSpPr>
        <p:spPr>
          <a:xfrm>
            <a:off x="228600" y="1066800"/>
            <a:ext cx="8763000" cy="5586145"/>
          </a:xfrm>
          <a:prstGeom prst="rect">
            <a:avLst/>
          </a:prstGeom>
          <a:noFill/>
        </p:spPr>
        <p:txBody>
          <a:bodyPr wrap="square" rtlCol="0">
            <a:spAutoFit/>
          </a:bodyPr>
          <a:lstStyle/>
          <a:p>
            <a:pPr lvl="0" defTabSz="1218987">
              <a:spcBef>
                <a:spcPct val="20000"/>
              </a:spcBef>
            </a:pPr>
            <a:r>
              <a:rPr lang="en-US" sz="2100" dirty="0"/>
              <a:t>It would seem that there are a lot more ways for teens to get </a:t>
            </a:r>
            <a:r>
              <a:rPr lang="en-US" sz="2100" dirty="0" smtClean="0"/>
              <a:t>into legal </a:t>
            </a:r>
            <a:r>
              <a:rPr lang="en-US" sz="2100" dirty="0"/>
              <a:t>trouble at school in the 21st century. Whereas there was always the risk of a note being intercepted or a whisper carrying to the ears of an unintended listener </a:t>
            </a:r>
            <a:r>
              <a:rPr lang="en-US" sz="2100" dirty="0" smtClean="0"/>
              <a:t>before the </a:t>
            </a:r>
            <a:r>
              <a:rPr lang="en-US" sz="2100" dirty="0"/>
              <a:t>advent of text messaging and social media sites, as school district lawyer Gretchen Shipley articulates, “the ability to monitor is growing so quickly.” It would seem that the phenomenon of monitoring students is on the increase and with a big price tag. By the end of 2013 more than 3,000 schools were paying Geo Listening approximately $</a:t>
            </a:r>
            <a:r>
              <a:rPr lang="en-US" sz="2100" dirty="0" smtClean="0"/>
              <a:t>40,500 </a:t>
            </a:r>
            <a:r>
              <a:rPr lang="en-US" sz="2100" dirty="0"/>
              <a:t>each year to </a:t>
            </a:r>
            <a:r>
              <a:rPr lang="en-US" sz="2100" dirty="0" smtClean="0"/>
              <a:t>“observe” students</a:t>
            </a:r>
            <a:r>
              <a:rPr lang="en-US" sz="2100" dirty="0"/>
              <a:t>’ public social media posts. David Jones, president of Geo Listening’s competitor, </a:t>
            </a:r>
            <a:r>
              <a:rPr lang="en-US" sz="2100" dirty="0" err="1"/>
              <a:t>CompuGuardian</a:t>
            </a:r>
            <a:r>
              <a:rPr lang="en-US" sz="2100" dirty="0"/>
              <a:t>, argues that his technology helps </a:t>
            </a:r>
            <a:r>
              <a:rPr lang="en-US" sz="2100" dirty="0" smtClean="0"/>
              <a:t>schools </a:t>
            </a:r>
            <a:r>
              <a:rPr lang="en-US" sz="2100" dirty="0"/>
              <a:t>to detect </a:t>
            </a:r>
            <a:r>
              <a:rPr lang="en-US" sz="2100" dirty="0" smtClean="0"/>
              <a:t>which “students </a:t>
            </a:r>
            <a:r>
              <a:rPr lang="en-US" sz="2100" dirty="0"/>
              <a:t>are having problems.” While Jones specifically mentions students researching search terms such as ‘anorexia’ or how to ‘build a bomb,’ </a:t>
            </a:r>
            <a:r>
              <a:rPr lang="en-US" sz="2100" b="1" u="sng" dirty="0">
                <a:solidFill>
                  <a:srgbClr val="FF0000"/>
                </a:solidFill>
              </a:rPr>
              <a:t>Jones’ idea can also be applied to</a:t>
            </a:r>
            <a:r>
              <a:rPr lang="en-US" sz="2100" dirty="0">
                <a:solidFill>
                  <a:srgbClr val="FF0000"/>
                </a:solidFill>
              </a:rPr>
              <a:t> students who are asking an array of questions </a:t>
            </a:r>
            <a:r>
              <a:rPr lang="en-US" sz="2100" dirty="0" smtClean="0">
                <a:solidFill>
                  <a:srgbClr val="FF0000"/>
                </a:solidFill>
              </a:rPr>
              <a:t>about topics that arouse teens’ curiosity</a:t>
            </a:r>
            <a:r>
              <a:rPr lang="en-US" sz="2100" dirty="0" smtClean="0"/>
              <a:t>. </a:t>
            </a:r>
            <a:r>
              <a:rPr lang="en-US" sz="2100" b="1" u="sng" dirty="0" smtClean="0">
                <a:solidFill>
                  <a:srgbClr val="FF0000"/>
                </a:solidFill>
              </a:rPr>
              <a:t>Building from this idea, </a:t>
            </a:r>
            <a:r>
              <a:rPr lang="en-US" sz="2100" b="1" u="sng" dirty="0">
                <a:solidFill>
                  <a:srgbClr val="FF0000"/>
                </a:solidFill>
              </a:rPr>
              <a:t>I submit that</a:t>
            </a:r>
            <a:r>
              <a:rPr lang="en-US" sz="2100" b="1" u="sng" dirty="0"/>
              <a:t> </a:t>
            </a:r>
            <a:r>
              <a:rPr lang="en-US" sz="2100" dirty="0">
                <a:solidFill>
                  <a:srgbClr val="FF0000"/>
                </a:solidFill>
              </a:rPr>
              <a:t>we need to begin teaching students how to protect themselves from the prying eyes of school administrators through digital tools such as private browsing in Incognito </a:t>
            </a:r>
            <a:r>
              <a:rPr lang="en-US" sz="2100" dirty="0" smtClean="0">
                <a:solidFill>
                  <a:srgbClr val="FF0000"/>
                </a:solidFill>
              </a:rPr>
              <a:t>mode</a:t>
            </a:r>
            <a:r>
              <a:rPr lang="en-US" sz="2100" dirty="0">
                <a:solidFill>
                  <a:srgbClr val="FF0000"/>
                </a:solidFill>
              </a:rPr>
              <a:t> </a:t>
            </a:r>
            <a:r>
              <a:rPr lang="en-US" sz="2100" dirty="0" smtClean="0">
                <a:solidFill>
                  <a:srgbClr val="FF0000"/>
                </a:solidFill>
              </a:rPr>
              <a:t>and using programs such as </a:t>
            </a:r>
            <a:r>
              <a:rPr lang="en-US" sz="2100" u="sng" dirty="0" err="1" smtClean="0">
                <a:solidFill>
                  <a:srgbClr val="FF0000"/>
                </a:solidFill>
              </a:rPr>
              <a:t>TextSecure</a:t>
            </a:r>
            <a:r>
              <a:rPr lang="en-US" sz="2100" dirty="0" smtClean="0">
                <a:solidFill>
                  <a:srgbClr val="FF0000"/>
                </a:solidFill>
              </a:rPr>
              <a:t>.</a:t>
            </a:r>
            <a:endParaRPr lang="en-US" sz="2100" dirty="0">
              <a:solidFill>
                <a:srgbClr val="FF0000"/>
              </a:solidFill>
            </a:endParaRPr>
          </a:p>
        </p:txBody>
      </p:sp>
    </p:spTree>
    <p:extLst>
      <p:ext uri="{BB962C8B-B14F-4D97-AF65-F5344CB8AC3E}">
        <p14:creationId xmlns:p14="http://schemas.microsoft.com/office/powerpoint/2010/main" val="22407728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660066"/>
                </a:solidFill>
              </a:rPr>
              <a:t>Harris Moves Recap on Extending</a:t>
            </a:r>
            <a:endParaRPr lang="en-US" sz="4000" b="1" dirty="0">
              <a:solidFill>
                <a:srgbClr val="660066"/>
              </a:solidFill>
            </a:endParaRPr>
          </a:p>
        </p:txBody>
      </p:sp>
      <p:sp>
        <p:nvSpPr>
          <p:cNvPr id="3" name="TextBox 2"/>
          <p:cNvSpPr txBox="1"/>
          <p:nvPr/>
        </p:nvSpPr>
        <p:spPr>
          <a:xfrm>
            <a:off x="533400" y="1143000"/>
            <a:ext cx="5715000" cy="5693866"/>
          </a:xfrm>
          <a:prstGeom prst="rect">
            <a:avLst/>
          </a:prstGeom>
          <a:noFill/>
        </p:spPr>
        <p:txBody>
          <a:bodyPr wrap="square" rtlCol="0">
            <a:spAutoFit/>
          </a:bodyPr>
          <a:lstStyle/>
          <a:p>
            <a:pPr marL="342900" indent="-342900">
              <a:buFont typeface="Arial"/>
              <a:buChar char="•"/>
            </a:pPr>
            <a:r>
              <a:rPr lang="en-US" sz="3200" dirty="0" smtClean="0"/>
              <a:t>“Define the </a:t>
            </a:r>
            <a:r>
              <a:rPr lang="en-US" sz="3200" dirty="0"/>
              <a:t>projects of other writers in a fair and </a:t>
            </a:r>
            <a:r>
              <a:rPr lang="en-US" sz="3200" dirty="0" smtClean="0"/>
              <a:t>generous </a:t>
            </a:r>
            <a:r>
              <a:rPr lang="en-US" sz="3200" dirty="0"/>
              <a:t>way, </a:t>
            </a:r>
            <a:r>
              <a:rPr lang="en-US" sz="3200" dirty="0" smtClean="0"/>
              <a:t>so </a:t>
            </a:r>
            <a:r>
              <a:rPr lang="en-US" sz="3200" dirty="0"/>
              <a:t>that you can make use of </a:t>
            </a:r>
            <a:r>
              <a:rPr lang="en-US" sz="3200" dirty="0" smtClean="0"/>
              <a:t>the source” (Harris 19).</a:t>
            </a:r>
            <a:endParaRPr lang="en-US" sz="3200" dirty="0"/>
          </a:p>
          <a:p>
            <a:pPr marL="342900" indent="-342900">
              <a:buFont typeface="Arial"/>
              <a:buChar char="•"/>
            </a:pPr>
            <a:endParaRPr lang="en-US" sz="3200" dirty="0"/>
          </a:p>
          <a:p>
            <a:pPr marL="342900" indent="-342900">
              <a:buFont typeface="Arial"/>
              <a:buChar char="•"/>
            </a:pPr>
            <a:r>
              <a:rPr lang="en-US" sz="3200" dirty="0" smtClean="0"/>
              <a:t>In forwarding a text, you’re extending its uses (Harris 38).</a:t>
            </a:r>
          </a:p>
          <a:p>
            <a:pPr marL="342900" indent="-342900">
              <a:buFont typeface="Arial"/>
              <a:buChar char="•"/>
            </a:pPr>
            <a:endParaRPr lang="en-US" sz="3200" dirty="0"/>
          </a:p>
          <a:p>
            <a:pPr marL="342900" indent="-342900">
              <a:buFont typeface="Arial"/>
              <a:buChar char="•"/>
            </a:pPr>
            <a:r>
              <a:rPr lang="en-US" sz="3200" dirty="0"/>
              <a:t>Writers don’t make moves in isolation (Harris 49).</a:t>
            </a:r>
          </a:p>
          <a:p>
            <a:endParaRPr lang="en-US" sz="2200" dirty="0"/>
          </a:p>
          <a:p>
            <a:endParaRPr lang="en-US" sz="2200" dirty="0"/>
          </a:p>
        </p:txBody>
      </p:sp>
      <p:pic>
        <p:nvPicPr>
          <p:cNvPr id="4" name="Picture 3" descr="1908166870-500x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95400"/>
            <a:ext cx="1981200" cy="2974774"/>
          </a:xfrm>
          <a:prstGeom prst="rect">
            <a:avLst/>
          </a:prstGeom>
        </p:spPr>
      </p:pic>
      <p:pic>
        <p:nvPicPr>
          <p:cNvPr id="5" name="Picture 4"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267200"/>
            <a:ext cx="1981200" cy="1981200"/>
          </a:xfrm>
          <a:prstGeom prst="rect">
            <a:avLst/>
          </a:prstGeom>
        </p:spPr>
      </p:pic>
    </p:spTree>
    <p:extLst>
      <p:ext uri="{BB962C8B-B14F-4D97-AF65-F5344CB8AC3E}">
        <p14:creationId xmlns:p14="http://schemas.microsoft.com/office/powerpoint/2010/main" val="381090781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686800" cy="764440"/>
          </a:xfrm>
        </p:spPr>
        <p:txBody>
          <a:bodyPr>
            <a:noAutofit/>
          </a:bodyPr>
          <a:lstStyle/>
          <a:p>
            <a:pPr algn="l"/>
            <a:r>
              <a:rPr lang="en-US" sz="4000" b="1" dirty="0" smtClean="0">
                <a:solidFill>
                  <a:srgbClr val="660066"/>
                </a:solidFill>
              </a:rPr>
              <a:t>Metaphorical Thinking about Extension </a:t>
            </a:r>
          </a:p>
        </p:txBody>
      </p:sp>
      <p:sp>
        <p:nvSpPr>
          <p:cNvPr id="5" name="Rectangle 4"/>
          <p:cNvSpPr/>
          <p:nvPr/>
        </p:nvSpPr>
        <p:spPr>
          <a:xfrm>
            <a:off x="381000" y="838200"/>
            <a:ext cx="8305800" cy="2308324"/>
          </a:xfrm>
          <a:prstGeom prst="rect">
            <a:avLst/>
          </a:prstGeom>
        </p:spPr>
        <p:txBody>
          <a:bodyPr wrap="square">
            <a:spAutoFit/>
          </a:bodyPr>
          <a:lstStyle/>
          <a:p>
            <a:r>
              <a:rPr lang="en-US" dirty="0" smtClean="0"/>
              <a:t>Select What You Want to Extend (No more than 5 per group and no fewer than 2)</a:t>
            </a:r>
          </a:p>
          <a:p>
            <a:endParaRPr lang="en-US" dirty="0" smtClean="0"/>
          </a:p>
          <a:p>
            <a:pPr marL="342900" indent="-342900">
              <a:buAutoNum type="arabicParenR"/>
            </a:pPr>
            <a:r>
              <a:rPr lang="en-US" dirty="0" smtClean="0"/>
              <a:t>Car</a:t>
            </a:r>
          </a:p>
          <a:p>
            <a:pPr marL="342900" indent="-342900">
              <a:buAutoNum type="arabicParenR"/>
            </a:pPr>
            <a:r>
              <a:rPr lang="en-US" dirty="0" smtClean="0"/>
              <a:t>Robot</a:t>
            </a:r>
            <a:endParaRPr lang="en-US" i="1" dirty="0" smtClean="0"/>
          </a:p>
          <a:p>
            <a:pPr marL="342900" indent="-342900">
              <a:buAutoNum type="arabicParenR" startAt="3"/>
            </a:pPr>
            <a:r>
              <a:rPr lang="en-US" dirty="0" smtClean="0"/>
              <a:t>Chili </a:t>
            </a:r>
            <a:r>
              <a:rPr lang="en-US" dirty="0"/>
              <a:t>r</a:t>
            </a:r>
            <a:r>
              <a:rPr lang="en-US" dirty="0" smtClean="0"/>
              <a:t>ecipe</a:t>
            </a:r>
          </a:p>
          <a:p>
            <a:pPr marL="342900" indent="-342900">
              <a:buAutoNum type="arabicParenR" startAt="3"/>
            </a:pPr>
            <a:r>
              <a:rPr lang="en-US" dirty="0" smtClean="0"/>
              <a:t>Human head</a:t>
            </a:r>
          </a:p>
          <a:p>
            <a:pPr marL="342900" indent="-342900">
              <a:buAutoNum type="arabicParenR" startAt="3"/>
            </a:pPr>
            <a:r>
              <a:rPr lang="en-US" dirty="0" smtClean="0"/>
              <a:t>Architectural drawing</a:t>
            </a:r>
          </a:p>
          <a:p>
            <a:pPr marL="342900" indent="-342900">
              <a:buAutoNum type="arabicParenR" startAt="3"/>
            </a:pPr>
            <a:r>
              <a:rPr lang="en-US" dirty="0" smtClean="0"/>
              <a:t>Paper doll</a:t>
            </a:r>
            <a:endParaRPr lang="en-US" dirty="0"/>
          </a:p>
        </p:txBody>
      </p:sp>
      <p:sp>
        <p:nvSpPr>
          <p:cNvPr id="7" name="TextBox 6"/>
          <p:cNvSpPr txBox="1"/>
          <p:nvPr/>
        </p:nvSpPr>
        <p:spPr>
          <a:xfrm>
            <a:off x="457201" y="4876800"/>
            <a:ext cx="8458200" cy="1477328"/>
          </a:xfrm>
          <a:prstGeom prst="rect">
            <a:avLst/>
          </a:prstGeom>
          <a:noFill/>
        </p:spPr>
        <p:txBody>
          <a:bodyPr wrap="square" rtlCol="0">
            <a:spAutoFit/>
          </a:bodyPr>
          <a:lstStyle/>
          <a:p>
            <a:pPr marL="285750" indent="-285750">
              <a:buFont typeface="Arial"/>
              <a:buChar char="•"/>
            </a:pPr>
            <a:r>
              <a:rPr lang="en-US" dirty="0" smtClean="0"/>
              <a:t>You will work extending, to build upon and to embrace new perspectives, individually and then within your groups. </a:t>
            </a:r>
          </a:p>
          <a:p>
            <a:pPr>
              <a:buFont typeface="Arial"/>
              <a:buChar char="•"/>
            </a:pPr>
            <a:r>
              <a:rPr lang="en-US" dirty="0" smtClean="0"/>
              <a:t>    Debrief within your small group about why you extended as you did.</a:t>
            </a:r>
          </a:p>
          <a:p>
            <a:pPr marL="285750" indent="-285750">
              <a:buFont typeface="Arial"/>
              <a:buChar char="•"/>
            </a:pPr>
            <a:r>
              <a:rPr lang="en-US" dirty="0" smtClean="0"/>
              <a:t>Discuss with the large group the key points concerning how particular extensions </a:t>
            </a:r>
          </a:p>
          <a:p>
            <a:r>
              <a:rPr lang="en-US" dirty="0" smtClean="0"/>
              <a:t>      impacted subsequent remakes, extensions, or additions.</a:t>
            </a:r>
            <a:endParaRPr lang="en-US" dirty="0"/>
          </a:p>
        </p:txBody>
      </p:sp>
      <p:sp>
        <p:nvSpPr>
          <p:cNvPr id="10" name="TextBox 9"/>
          <p:cNvSpPr txBox="1"/>
          <p:nvPr/>
        </p:nvSpPr>
        <p:spPr>
          <a:xfrm>
            <a:off x="3515881" y="4507460"/>
            <a:ext cx="184666" cy="369332"/>
          </a:xfrm>
          <a:prstGeom prst="rect">
            <a:avLst/>
          </a:prstGeom>
          <a:noFill/>
        </p:spPr>
        <p:txBody>
          <a:bodyPr wrap="none" rtlCol="0">
            <a:spAutoFit/>
          </a:bodyPr>
          <a:lstStyle/>
          <a:p>
            <a:endParaRPr lang="en-US" dirty="0"/>
          </a:p>
        </p:txBody>
      </p:sp>
      <p:pic>
        <p:nvPicPr>
          <p:cNvPr id="4" name="Picture 3" descr="exten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371600"/>
            <a:ext cx="3315003" cy="3350362"/>
          </a:xfrm>
          <a:prstGeom prst="rect">
            <a:avLst/>
          </a:prstGeom>
        </p:spPr>
      </p:pic>
    </p:spTree>
    <p:extLst>
      <p:ext uri="{BB962C8B-B14F-4D97-AF65-F5344CB8AC3E}">
        <p14:creationId xmlns:p14="http://schemas.microsoft.com/office/powerpoint/2010/main" val="343540709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ech-bubble-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52400"/>
            <a:ext cx="5486400" cy="4915666"/>
          </a:xfrm>
          <a:prstGeom prst="rect">
            <a:avLst/>
          </a:prstGeom>
        </p:spPr>
      </p:pic>
      <p:sp>
        <p:nvSpPr>
          <p:cNvPr id="4" name="TextBox 3"/>
          <p:cNvSpPr txBox="1"/>
          <p:nvPr/>
        </p:nvSpPr>
        <p:spPr>
          <a:xfrm>
            <a:off x="5410200" y="685800"/>
            <a:ext cx="3505200" cy="1676400"/>
          </a:xfrm>
          <a:prstGeom prst="rect">
            <a:avLst/>
          </a:prstGeom>
          <a:noFill/>
        </p:spPr>
        <p:txBody>
          <a:bodyPr wrap="square" rtlCol="0">
            <a:spAutoFit/>
          </a:bodyPr>
          <a:lstStyle/>
          <a:p>
            <a:r>
              <a:rPr lang="en-US" sz="2000" dirty="0"/>
              <a:t>What we </a:t>
            </a:r>
            <a:r>
              <a:rPr lang="en-US" sz="2000" dirty="0" smtClean="0"/>
              <a:t>“have </a:t>
            </a:r>
            <a:r>
              <a:rPr lang="en-US" sz="2000" dirty="0"/>
              <a:t>to say </a:t>
            </a:r>
            <a:r>
              <a:rPr lang="en-US" sz="2000" dirty="0" smtClean="0"/>
              <a:t>is </a:t>
            </a:r>
            <a:r>
              <a:rPr lang="en-US" sz="2000" dirty="0"/>
              <a:t>bound </a:t>
            </a:r>
            <a:r>
              <a:rPr lang="en-US" sz="2000" dirty="0" smtClean="0"/>
              <a:t>up inextricably with books we</a:t>
            </a:r>
            <a:endParaRPr lang="en-US" sz="2000" dirty="0"/>
          </a:p>
          <a:p>
            <a:r>
              <a:rPr lang="en-US" sz="2000" dirty="0" smtClean="0"/>
              <a:t>are reading . </a:t>
            </a:r>
            <a:r>
              <a:rPr lang="en-US" sz="2000" dirty="0"/>
              <a:t>. .and </a:t>
            </a:r>
            <a:r>
              <a:rPr lang="en-US" sz="2000" dirty="0" smtClean="0"/>
              <a:t>the ideas of </a:t>
            </a:r>
            <a:r>
              <a:rPr lang="en-US" sz="2000" dirty="0"/>
              <a:t>the people we are </a:t>
            </a:r>
            <a:r>
              <a:rPr lang="en-US" sz="2000" dirty="0" smtClean="0"/>
              <a:t>talking with” (2).</a:t>
            </a:r>
            <a:endParaRPr lang="en-US" sz="2000" dirty="0"/>
          </a:p>
        </p:txBody>
      </p:sp>
      <p:pic>
        <p:nvPicPr>
          <p:cNvPr id="3" name="Picture 2" descr="Joe_Harris_extens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853766"/>
            <a:ext cx="3352800" cy="3812988"/>
          </a:xfrm>
          <a:prstGeom prst="rect">
            <a:avLst/>
          </a:prstGeom>
        </p:spPr>
      </p:pic>
      <p:sp>
        <p:nvSpPr>
          <p:cNvPr id="6" name="TextBox 5"/>
          <p:cNvSpPr txBox="1"/>
          <p:nvPr/>
        </p:nvSpPr>
        <p:spPr>
          <a:xfrm>
            <a:off x="457200" y="228600"/>
            <a:ext cx="3886200" cy="2554545"/>
          </a:xfrm>
          <a:prstGeom prst="rect">
            <a:avLst/>
          </a:prstGeom>
          <a:noFill/>
        </p:spPr>
        <p:txBody>
          <a:bodyPr wrap="square" rtlCol="0">
            <a:spAutoFit/>
          </a:bodyPr>
          <a:lstStyle/>
          <a:p>
            <a:r>
              <a:rPr lang="en-US" sz="4000" b="1" dirty="0" smtClean="0">
                <a:solidFill>
                  <a:srgbClr val="660066"/>
                </a:solidFill>
              </a:rPr>
              <a:t>Want to think with others? Put your own spin on their ideas.</a:t>
            </a:r>
            <a:endParaRPr lang="en-US" sz="4000" dirty="0">
              <a:solidFill>
                <a:srgbClr val="660066"/>
              </a:solidFill>
            </a:endParaRPr>
          </a:p>
        </p:txBody>
      </p:sp>
    </p:spTree>
    <p:extLst>
      <p:ext uri="{BB962C8B-B14F-4D97-AF65-F5344CB8AC3E}">
        <p14:creationId xmlns:p14="http://schemas.microsoft.com/office/powerpoint/2010/main" val="302914502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Extending a Collaborative Story </a:t>
            </a:r>
            <a:endParaRPr lang="en-US" dirty="0">
              <a:solidFill>
                <a:srgbClr val="660066"/>
              </a:solidFill>
            </a:endParaRPr>
          </a:p>
        </p:txBody>
      </p:sp>
      <p:sp>
        <p:nvSpPr>
          <p:cNvPr id="3" name="TextBox 2"/>
          <p:cNvSpPr txBox="1"/>
          <p:nvPr/>
        </p:nvSpPr>
        <p:spPr>
          <a:xfrm>
            <a:off x="457200" y="1066800"/>
            <a:ext cx="8305800" cy="4693593"/>
          </a:xfrm>
          <a:prstGeom prst="rect">
            <a:avLst/>
          </a:prstGeom>
          <a:noFill/>
        </p:spPr>
        <p:txBody>
          <a:bodyPr wrap="square" rtlCol="0">
            <a:spAutoFit/>
          </a:bodyPr>
          <a:lstStyle/>
          <a:p>
            <a:pPr marL="457200" indent="-457200">
              <a:buAutoNum type="arabicParenR"/>
            </a:pPr>
            <a:r>
              <a:rPr lang="en-US" sz="2300" dirty="0" smtClean="0"/>
              <a:t>Using the printed storyboard, read the story ending and write your name at the top of the sheet. </a:t>
            </a:r>
          </a:p>
          <a:p>
            <a:pPr marL="457200" indent="-457200">
              <a:buAutoNum type="arabicParenR"/>
            </a:pPr>
            <a:r>
              <a:rPr lang="en-US" sz="2300" dirty="0" smtClean="0"/>
              <a:t>Write what you think happens in the first empty box. You may add simple drawings until the person to your left passes you the next story. </a:t>
            </a:r>
            <a:r>
              <a:rPr lang="en-US" sz="2300" i="1" dirty="0" smtClean="0"/>
              <a:t>Pass as quickly as possible</a:t>
            </a:r>
            <a:r>
              <a:rPr lang="en-US" sz="2300" dirty="0"/>
              <a:t>!</a:t>
            </a:r>
            <a:endParaRPr lang="en-US" sz="2300" dirty="0" smtClean="0"/>
          </a:p>
          <a:p>
            <a:pPr marL="457200" indent="-457200">
              <a:buAutoNum type="arabicParenR"/>
            </a:pPr>
            <a:r>
              <a:rPr lang="en-US" sz="2300" dirty="0" smtClean="0"/>
              <a:t>Continue passing the comic strip storyboard until everyone has filled in a part of the story and there are no remaining blank boxes. </a:t>
            </a:r>
            <a:r>
              <a:rPr lang="en-US" sz="2300" b="1" dirty="0" smtClean="0"/>
              <a:t>You must build on the earlier information in your extension of the previous storyboard box!</a:t>
            </a:r>
            <a:endParaRPr lang="en-US" sz="2300" dirty="0" smtClean="0"/>
          </a:p>
          <a:p>
            <a:pPr marL="457200" indent="-457200">
              <a:buAutoNum type="arabicParenR"/>
            </a:pPr>
            <a:r>
              <a:rPr lang="en-US" sz="2300" dirty="0" smtClean="0"/>
              <a:t>At the end, return the original storyboard to the person whose name is on the sheet.</a:t>
            </a:r>
          </a:p>
          <a:p>
            <a:pPr marL="457200" indent="-457200">
              <a:buAutoNum type="arabicParenR"/>
            </a:pPr>
            <a:r>
              <a:rPr lang="en-US" sz="2300" dirty="0" smtClean="0"/>
              <a:t>Take a moment to read your finished storyboard comic and share with a partner in your group.</a:t>
            </a:r>
          </a:p>
        </p:txBody>
      </p:sp>
    </p:spTree>
    <p:extLst>
      <p:ext uri="{BB962C8B-B14F-4D97-AF65-F5344CB8AC3E}">
        <p14:creationId xmlns:p14="http://schemas.microsoft.com/office/powerpoint/2010/main" val="40032435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ech-bubble-m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52400"/>
            <a:ext cx="5867400" cy="5257032"/>
          </a:xfrm>
          <a:prstGeom prst="rect">
            <a:avLst/>
          </a:prstGeom>
        </p:spPr>
      </p:pic>
      <p:sp>
        <p:nvSpPr>
          <p:cNvPr id="4" name="TextBox 3"/>
          <p:cNvSpPr txBox="1"/>
          <p:nvPr/>
        </p:nvSpPr>
        <p:spPr>
          <a:xfrm>
            <a:off x="5029200" y="457200"/>
            <a:ext cx="3886200" cy="1846659"/>
          </a:xfrm>
          <a:prstGeom prst="rect">
            <a:avLst/>
          </a:prstGeom>
          <a:noFill/>
        </p:spPr>
        <p:txBody>
          <a:bodyPr wrap="square" rtlCol="0">
            <a:spAutoFit/>
          </a:bodyPr>
          <a:lstStyle/>
          <a:p>
            <a:r>
              <a:rPr lang="en-US" sz="1900" dirty="0" smtClean="0"/>
              <a:t>“I’d </a:t>
            </a:r>
            <a:r>
              <a:rPr lang="en-US" sz="1900" dirty="0"/>
              <a:t>argue that writing tends to become more exciting as it moves outward—selecting, excerpting, commenting and sometimes, changing or inflecting the meanings of other </a:t>
            </a:r>
            <a:r>
              <a:rPr lang="en-US" sz="1900" dirty="0" smtClean="0"/>
              <a:t>texts” (46). </a:t>
            </a:r>
            <a:endParaRPr lang="en-US" sz="1900" dirty="0"/>
          </a:p>
        </p:txBody>
      </p:sp>
      <p:sp>
        <p:nvSpPr>
          <p:cNvPr id="6" name="TextBox 5"/>
          <p:cNvSpPr txBox="1"/>
          <p:nvPr/>
        </p:nvSpPr>
        <p:spPr>
          <a:xfrm>
            <a:off x="152400" y="381000"/>
            <a:ext cx="4114800" cy="2123658"/>
          </a:xfrm>
          <a:prstGeom prst="rect">
            <a:avLst/>
          </a:prstGeom>
          <a:noFill/>
        </p:spPr>
        <p:txBody>
          <a:bodyPr wrap="square" rtlCol="0">
            <a:spAutoFit/>
          </a:bodyPr>
          <a:lstStyle/>
          <a:p>
            <a:r>
              <a:rPr lang="en-US" sz="4400" b="1" dirty="0" smtClean="0">
                <a:solidFill>
                  <a:srgbClr val="660066"/>
                </a:solidFill>
              </a:rPr>
              <a:t>What’s exciting about extending? </a:t>
            </a:r>
          </a:p>
        </p:txBody>
      </p:sp>
      <p:pic>
        <p:nvPicPr>
          <p:cNvPr id="5" name="Picture 4" descr="Joe_Extensions_I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895600"/>
            <a:ext cx="3778281" cy="4296869"/>
          </a:xfrm>
          <a:prstGeom prst="rect">
            <a:avLst/>
          </a:prstGeom>
        </p:spPr>
      </p:pic>
    </p:spTree>
    <p:extLst>
      <p:ext uri="{BB962C8B-B14F-4D97-AF65-F5344CB8AC3E}">
        <p14:creationId xmlns:p14="http://schemas.microsoft.com/office/powerpoint/2010/main" val="144599779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42"/>
            <a:ext cx="8001000" cy="711081"/>
          </a:xfrm>
        </p:spPr>
        <p:txBody>
          <a:bodyPr/>
          <a:lstStyle/>
          <a:p>
            <a:r>
              <a:rPr lang="en-US" b="1" dirty="0" smtClean="0">
                <a:solidFill>
                  <a:srgbClr val="660066"/>
                </a:solidFill>
              </a:rPr>
              <a:t>   Extensions and Breakthroughs:</a:t>
            </a:r>
            <a:br>
              <a:rPr lang="en-US" b="1" dirty="0" smtClean="0">
                <a:solidFill>
                  <a:srgbClr val="660066"/>
                </a:solidFill>
              </a:rPr>
            </a:br>
            <a:r>
              <a:rPr lang="en-US" b="1" dirty="0" smtClean="0">
                <a:solidFill>
                  <a:srgbClr val="660066"/>
                </a:solidFill>
              </a:rPr>
              <a:t>Cover Songs that Remake Meaning</a:t>
            </a:r>
            <a:endParaRPr lang="en-US" b="1" dirty="0">
              <a:solidFill>
                <a:srgbClr val="660066"/>
              </a:solidFill>
            </a:endParaRPr>
          </a:p>
        </p:txBody>
      </p:sp>
      <p:sp>
        <p:nvSpPr>
          <p:cNvPr id="7" name="Rectangle 6"/>
          <p:cNvSpPr/>
          <p:nvPr/>
        </p:nvSpPr>
        <p:spPr>
          <a:xfrm>
            <a:off x="457200" y="1600200"/>
            <a:ext cx="8382000" cy="3970318"/>
          </a:xfrm>
          <a:prstGeom prst="rect">
            <a:avLst/>
          </a:prstGeom>
        </p:spPr>
        <p:txBody>
          <a:bodyPr wrap="square">
            <a:spAutoFit/>
          </a:bodyPr>
          <a:lstStyle/>
          <a:p>
            <a:r>
              <a:rPr lang="en-US" sz="2800" dirty="0" smtClean="0"/>
              <a:t>In his 2003 </a:t>
            </a:r>
            <a:r>
              <a:rPr lang="en-US" sz="2800" i="1" dirty="0" smtClean="0"/>
              <a:t>College English </a:t>
            </a:r>
            <a:r>
              <a:rPr lang="en-US" sz="2800" dirty="0" smtClean="0"/>
              <a:t>article, Joseph Harris states that he had his biggest breakthrough as a teacher in a basic writing class when he worked with a football player name Timothy, who wrote a sustained analysis of the extensions the </a:t>
            </a:r>
            <a:r>
              <a:rPr lang="en-US" sz="2800" dirty="0" err="1" smtClean="0"/>
              <a:t>Fugees</a:t>
            </a:r>
            <a:r>
              <a:rPr lang="en-US" sz="2800" dirty="0" smtClean="0"/>
              <a:t> made to Bob Marley’s “No Woman, No Cry.” Timothy argued that the </a:t>
            </a:r>
            <a:r>
              <a:rPr lang="en-US" sz="2800" dirty="0" err="1" smtClean="0"/>
              <a:t>Fugees</a:t>
            </a:r>
            <a:r>
              <a:rPr lang="en-US" sz="2800" dirty="0" smtClean="0"/>
              <a:t> “shifted and updated the message of the song from a 1960s-style shout of protest to a more current plea for black unity”(Harris 582).</a:t>
            </a:r>
            <a:endParaRPr lang="en-US" sz="2800" dirty="0"/>
          </a:p>
        </p:txBody>
      </p:sp>
    </p:spTree>
    <p:extLst>
      <p:ext uri="{BB962C8B-B14F-4D97-AF65-F5344CB8AC3E}">
        <p14:creationId xmlns:p14="http://schemas.microsoft.com/office/powerpoint/2010/main" val="103611190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660066"/>
                </a:solidFill>
              </a:rPr>
              <a:t>2 Legit to Quit</a:t>
            </a:r>
          </a:p>
        </p:txBody>
      </p:sp>
      <p:pic>
        <p:nvPicPr>
          <p:cNvPr id="5" name="Picture 4" descr="2_Legi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00200"/>
            <a:ext cx="3733800" cy="2087835"/>
          </a:xfrm>
          <a:prstGeom prst="rect">
            <a:avLst/>
          </a:prstGeom>
        </p:spPr>
      </p:pic>
      <p:sp>
        <p:nvSpPr>
          <p:cNvPr id="6" name="TextBox 5"/>
          <p:cNvSpPr txBox="1"/>
          <p:nvPr/>
        </p:nvSpPr>
        <p:spPr>
          <a:xfrm>
            <a:off x="5105400" y="3886200"/>
            <a:ext cx="3001656" cy="646331"/>
          </a:xfrm>
          <a:prstGeom prst="rect">
            <a:avLst/>
          </a:prstGeom>
          <a:noFill/>
        </p:spPr>
        <p:txBody>
          <a:bodyPr wrap="none" rtlCol="0">
            <a:spAutoFit/>
          </a:bodyPr>
          <a:lstStyle/>
          <a:p>
            <a:r>
              <a:rPr lang="en-US" dirty="0">
                <a:hlinkClick r:id="" action="ppaction://noaction"/>
              </a:rPr>
              <a:t>https:/</a:t>
            </a:r>
            <a:r>
              <a:rPr lang="en-US" dirty="0" smtClean="0">
                <a:hlinkClick r:id="" action="ppaction://noaction"/>
              </a:rPr>
              <a:t>/youtu.be/fbdd_Fasz0k</a:t>
            </a:r>
            <a:endParaRPr lang="en-US" dirty="0"/>
          </a:p>
          <a:p>
            <a:endParaRPr lang="en-US" dirty="0"/>
          </a:p>
        </p:txBody>
      </p:sp>
      <p:pic>
        <p:nvPicPr>
          <p:cNvPr id="7" name="Picture 6" descr="hamm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00200"/>
            <a:ext cx="2931027" cy="2281638"/>
          </a:xfrm>
          <a:prstGeom prst="rect">
            <a:avLst/>
          </a:prstGeom>
        </p:spPr>
      </p:pic>
      <p:sp>
        <p:nvSpPr>
          <p:cNvPr id="8" name="TextBox 7"/>
          <p:cNvSpPr txBox="1"/>
          <p:nvPr/>
        </p:nvSpPr>
        <p:spPr>
          <a:xfrm>
            <a:off x="762000" y="4038600"/>
            <a:ext cx="3289523" cy="369332"/>
          </a:xfrm>
          <a:prstGeom prst="rect">
            <a:avLst/>
          </a:prstGeom>
          <a:noFill/>
        </p:spPr>
        <p:txBody>
          <a:bodyPr wrap="square" rtlCol="0">
            <a:spAutoFit/>
          </a:bodyPr>
          <a:lstStyle/>
          <a:p>
            <a:r>
              <a:rPr lang="en-US" dirty="0">
                <a:hlinkClick r:id="" action="ppaction://noaction"/>
              </a:rPr>
              <a:t>https://</a:t>
            </a:r>
            <a:r>
              <a:rPr lang="en-US" dirty="0" err="1">
                <a:hlinkClick r:id="" action="ppaction://noaction"/>
              </a:rPr>
              <a:t>youtu.be</a:t>
            </a:r>
            <a:r>
              <a:rPr lang="en-US" dirty="0">
                <a:hlinkClick r:id="" action="ppaction://noaction"/>
              </a:rPr>
              <a:t>/</a:t>
            </a:r>
            <a:r>
              <a:rPr lang="en-US" dirty="0" err="1">
                <a:hlinkClick r:id="" action="ppaction://noaction"/>
              </a:rPr>
              <a:t>wiyYozeOoKs</a:t>
            </a:r>
            <a:endParaRPr lang="en-US" dirty="0"/>
          </a:p>
        </p:txBody>
      </p:sp>
    </p:spTree>
    <p:extLst>
      <p:ext uri="{BB962C8B-B14F-4D97-AF65-F5344CB8AC3E}">
        <p14:creationId xmlns:p14="http://schemas.microsoft.com/office/powerpoint/2010/main" val="11185592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660066"/>
                </a:solidFill>
              </a:rPr>
              <a:t>Practice Extending a Cover Song in Pairs</a:t>
            </a:r>
            <a:endParaRPr lang="en-US" b="1" dirty="0">
              <a:solidFill>
                <a:srgbClr val="660066"/>
              </a:solidFill>
            </a:endParaRPr>
          </a:p>
        </p:txBody>
      </p:sp>
      <p:sp>
        <p:nvSpPr>
          <p:cNvPr id="4" name="Rectangle 3"/>
          <p:cNvSpPr/>
          <p:nvPr/>
        </p:nvSpPr>
        <p:spPr>
          <a:xfrm>
            <a:off x="0" y="1219200"/>
            <a:ext cx="9144000" cy="8226869"/>
          </a:xfrm>
          <a:prstGeom prst="rect">
            <a:avLst/>
          </a:prstGeom>
        </p:spPr>
        <p:txBody>
          <a:bodyPr wrap="square">
            <a:spAutoFit/>
          </a:bodyPr>
          <a:lstStyle/>
          <a:p>
            <a:pPr marL="342900" lvl="0" indent="-342900">
              <a:spcBef>
                <a:spcPct val="20000"/>
              </a:spcBef>
              <a:buFont typeface="Arial" pitchFamily="34" charset="0"/>
              <a:buChar char="•"/>
            </a:pPr>
            <a:r>
              <a:rPr lang="en-US" sz="3300" dirty="0" smtClean="0">
                <a:solidFill>
                  <a:prstClr val="black"/>
                </a:solidFill>
              </a:rPr>
              <a:t>Consider the original and the cover.</a:t>
            </a:r>
          </a:p>
          <a:p>
            <a:pPr marL="342900" lvl="0" indent="-342900">
              <a:spcBef>
                <a:spcPct val="20000"/>
              </a:spcBef>
              <a:buFont typeface="Arial" pitchFamily="34" charset="0"/>
              <a:buChar char="•"/>
            </a:pPr>
            <a:r>
              <a:rPr lang="en-US" sz="3300" dirty="0" smtClean="0">
                <a:solidFill>
                  <a:prstClr val="black"/>
                </a:solidFill>
              </a:rPr>
              <a:t>Does the remake improve the original? Why or why not?</a:t>
            </a:r>
          </a:p>
          <a:p>
            <a:pPr marL="342900" lvl="0" indent="-342900">
              <a:spcBef>
                <a:spcPct val="20000"/>
              </a:spcBef>
              <a:buFont typeface="Arial" pitchFamily="34" charset="0"/>
              <a:buChar char="•"/>
            </a:pPr>
            <a:r>
              <a:rPr lang="en-US" sz="3300" dirty="0" smtClean="0">
                <a:solidFill>
                  <a:prstClr val="black"/>
                </a:solidFill>
              </a:rPr>
              <a:t>Does one song apply meaning differently in another cultural and/or historical context? If yes, how?</a:t>
            </a:r>
          </a:p>
          <a:p>
            <a:pPr marL="342900" lvl="0" indent="-342900">
              <a:spcBef>
                <a:spcPct val="20000"/>
              </a:spcBef>
              <a:buFont typeface="Arial" pitchFamily="34" charset="0"/>
              <a:buChar char="•"/>
            </a:pPr>
            <a:r>
              <a:rPr lang="en-US" sz="3300" dirty="0" smtClean="0">
                <a:solidFill>
                  <a:prstClr val="black"/>
                </a:solidFill>
              </a:rPr>
              <a:t> Is there a different root message, spin, or purpose for each song? If yes, what is different? </a:t>
            </a:r>
          </a:p>
          <a:p>
            <a:pPr marL="457200" lvl="0" indent="-457200">
              <a:spcBef>
                <a:spcPct val="20000"/>
              </a:spcBef>
              <a:buFont typeface="Arial"/>
              <a:buChar char="•"/>
            </a:pPr>
            <a:r>
              <a:rPr lang="en-US" sz="3300" dirty="0">
                <a:solidFill>
                  <a:prstClr val="black"/>
                </a:solidFill>
              </a:rPr>
              <a:t>W</a:t>
            </a:r>
            <a:r>
              <a:rPr lang="en-US" sz="3300" dirty="0" smtClean="0">
                <a:solidFill>
                  <a:prstClr val="black"/>
                </a:solidFill>
              </a:rPr>
              <a:t>hich song do you prefer? Why?</a:t>
            </a:r>
          </a:p>
          <a:p>
            <a:pPr lvl="0">
              <a:spcBef>
                <a:spcPct val="20000"/>
              </a:spcBef>
            </a:pPr>
            <a:endParaRPr lang="en-US" sz="3300" dirty="0" smtClean="0">
              <a:solidFill>
                <a:prstClr val="black"/>
              </a:solidFill>
            </a:endParaRPr>
          </a:p>
          <a:p>
            <a:pPr lvl="0">
              <a:spcBef>
                <a:spcPct val="20000"/>
              </a:spcBef>
            </a:pPr>
            <a:endParaRPr lang="en-US" sz="3300" dirty="0" smtClean="0">
              <a:solidFill>
                <a:prstClr val="black"/>
              </a:solidFill>
            </a:endParaRPr>
          </a:p>
          <a:p>
            <a:pPr lvl="0">
              <a:spcBef>
                <a:spcPct val="20000"/>
              </a:spcBef>
            </a:pPr>
            <a:endParaRPr lang="en-US" sz="3300" dirty="0" smtClean="0">
              <a:solidFill>
                <a:prstClr val="black"/>
              </a:solidFill>
            </a:endParaRPr>
          </a:p>
          <a:p>
            <a:pPr marL="342900" lvl="0" indent="-342900">
              <a:spcBef>
                <a:spcPct val="20000"/>
              </a:spcBef>
              <a:buFont typeface="Arial" pitchFamily="34" charset="0"/>
              <a:buChar char="•"/>
            </a:pPr>
            <a:endParaRPr lang="en-US" sz="3600" dirty="0" smtClean="0">
              <a:solidFill>
                <a:prstClr val="black"/>
              </a:solidFill>
            </a:endParaRPr>
          </a:p>
          <a:p>
            <a:pPr marL="342900" lvl="0" indent="-342900">
              <a:spcBef>
                <a:spcPct val="20000"/>
              </a:spcBef>
              <a:buFont typeface="Arial" pitchFamily="34" charset="0"/>
              <a:buChar char="•"/>
            </a:pPr>
            <a:endParaRPr lang="en-US" sz="3600" dirty="0">
              <a:solidFill>
                <a:prstClr val="black"/>
              </a:solidFill>
            </a:endParaRPr>
          </a:p>
        </p:txBody>
      </p:sp>
    </p:spTree>
    <p:extLst>
      <p:ext uri="{BB962C8B-B14F-4D97-AF65-F5344CB8AC3E}">
        <p14:creationId xmlns:p14="http://schemas.microsoft.com/office/powerpoint/2010/main" val="10148881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5" name="Title 1"/>
          <p:cNvSpPr>
            <a:spLocks noGrp="1"/>
          </p:cNvSpPr>
          <p:nvPr/>
        </p:nvSpPr>
        <p:spPr>
          <a:xfrm>
            <a:off x="457200" y="137319"/>
            <a:ext cx="8433261" cy="70088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60066"/>
                </a:solidFill>
              </a:rPr>
              <a:t>Moves in Extending Original Use </a:t>
            </a:r>
            <a:endParaRPr lang="en-US" b="1" dirty="0">
              <a:solidFill>
                <a:srgbClr val="660066"/>
              </a:solidFill>
            </a:endParaRPr>
          </a:p>
        </p:txBody>
      </p:sp>
      <p:sp>
        <p:nvSpPr>
          <p:cNvPr id="27" name="TextBox 26"/>
          <p:cNvSpPr txBox="1"/>
          <p:nvPr/>
        </p:nvSpPr>
        <p:spPr>
          <a:xfrm>
            <a:off x="0" y="1219200"/>
            <a:ext cx="3188746"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smtClean="0"/>
              <a:t>Improve, Add, or Spin Up and Beyond</a:t>
            </a:r>
            <a:endParaRPr lang="en-US" sz="2800" dirty="0"/>
          </a:p>
        </p:txBody>
      </p:sp>
      <p:sp>
        <p:nvSpPr>
          <p:cNvPr id="28" name="TextBox 27"/>
          <p:cNvSpPr txBox="1"/>
          <p:nvPr/>
        </p:nvSpPr>
        <p:spPr>
          <a:xfrm>
            <a:off x="2971800" y="1219200"/>
            <a:ext cx="328299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dirty="0" smtClean="0"/>
              <a:t>Dig Down to the Root</a:t>
            </a:r>
            <a:endParaRPr lang="en-US" sz="2800" dirty="0"/>
          </a:p>
        </p:txBody>
      </p:sp>
      <p:sp>
        <p:nvSpPr>
          <p:cNvPr id="29" name="TextBox 28"/>
          <p:cNvSpPr txBox="1"/>
          <p:nvPr/>
        </p:nvSpPr>
        <p:spPr>
          <a:xfrm>
            <a:off x="6065986" y="1185644"/>
            <a:ext cx="3078014"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dirty="0" smtClean="0"/>
              <a:t>Apply Across to a New </a:t>
            </a:r>
            <a:r>
              <a:rPr lang="en-US" sz="2800" dirty="0"/>
              <a:t>C</a:t>
            </a:r>
            <a:r>
              <a:rPr lang="en-US" sz="2800" dirty="0" smtClean="0"/>
              <a:t>ontext</a:t>
            </a:r>
            <a:endParaRPr lang="en-US" sz="2800" dirty="0"/>
          </a:p>
        </p:txBody>
      </p:sp>
      <p:pic>
        <p:nvPicPr>
          <p:cNvPr id="2" name="Picture 1" descr="dance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1" y="2318058"/>
            <a:ext cx="9144000" cy="4547911"/>
          </a:xfrm>
          <a:prstGeom prst="rect">
            <a:avLst/>
          </a:prstGeom>
        </p:spPr>
      </p:pic>
    </p:spTree>
    <p:extLst>
      <p:ext uri="{BB962C8B-B14F-4D97-AF65-F5344CB8AC3E}">
        <p14:creationId xmlns:p14="http://schemas.microsoft.com/office/powerpoint/2010/main" val="208914112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xmlns:mv="urn:schemas-microsoft-com:mac:vml">
      <p:transition spd="slow" advClick="0" advTm="2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1130-crm-circular-squared-powerpoint-diagram-with-arrows</Template>
  <TotalTime>5755</TotalTime>
  <Words>1383</Words>
  <Application>Microsoft Macintosh PowerPoint</Application>
  <PresentationFormat>On-screen Show (4:3)</PresentationFormat>
  <Paragraphs>125</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2_Office Theme</vt:lpstr>
      <vt:lpstr>PowerPoint Presentation</vt:lpstr>
      <vt:lpstr>PowerPoint Presentation</vt:lpstr>
      <vt:lpstr>PowerPoint Presentation</vt:lpstr>
      <vt:lpstr>Extending a Collaborative Story </vt:lpstr>
      <vt:lpstr>PowerPoint Presentation</vt:lpstr>
      <vt:lpstr>   Extensions and Breakthroughs: Cover Songs that Remake Meaning</vt:lpstr>
      <vt:lpstr>2 Legit to Quit</vt:lpstr>
      <vt:lpstr>Practice Extending a Cover Song in Pairs</vt:lpstr>
      <vt:lpstr>PowerPoint Presentation</vt:lpstr>
      <vt:lpstr> Variety 1: Extensions that Attempt to         Improve or Add Something New</vt:lpstr>
      <vt:lpstr>      Variety 2:   Dig Down to the Root</vt:lpstr>
      <vt:lpstr>    Variety 3: Extensions that Apply Across a          New Context</vt:lpstr>
      <vt:lpstr>Sample Extension Paragraph</vt:lpstr>
      <vt:lpstr>Another Sample Extension Paragraph </vt:lpstr>
      <vt:lpstr>Extending Conversations on Monitoring Teens Online</vt:lpstr>
      <vt:lpstr>Sample Paragraph that Extends “Schools Watch Students on the Internet”</vt:lpstr>
      <vt:lpstr>Harris Moves Recap on Extending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 Circular Squared Diagram with Arrows</dc:title>
  <dc:creator>SlideHunter</dc:creator>
  <cp:lastModifiedBy>Jessica Shumake</cp:lastModifiedBy>
  <cp:revision>359</cp:revision>
  <dcterms:created xsi:type="dcterms:W3CDTF">2015-07-08T18:20:53Z</dcterms:created>
  <dcterms:modified xsi:type="dcterms:W3CDTF">2015-07-21T16:39:13Z</dcterms:modified>
</cp:coreProperties>
</file>