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32E"/>
    <a:srgbClr val="306523"/>
    <a:srgbClr val="F1EED6"/>
    <a:srgbClr val="406CA6"/>
    <a:srgbClr val="9B0101"/>
    <a:srgbClr val="919513"/>
    <a:srgbClr val="EFF1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2" d="100"/>
          <a:sy n="72" d="100"/>
        </p:scale>
        <p:origin x="-13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296F8-B843-F747-9B4C-AE2232672D41}" type="datetimeFigureOut">
              <a:rPr lang="en-US" smtClean="0"/>
              <a:pPr/>
              <a:t>9/16/2015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70685-68BB-8C44-A59A-4C2972474848}" type="slidenum">
              <a:rPr lang="en-US" smtClean="0"/>
              <a:pPr/>
              <a:t>‹#›</a:t>
            </a:fld>
            <a:endParaRPr lang="en-US"/>
          </a:p>
        </p:txBody>
      </p:sp>
    </p:spTree>
    <p:extLst>
      <p:ext uri="{BB962C8B-B14F-4D97-AF65-F5344CB8AC3E}">
        <p14:creationId xmlns:p14="http://schemas.microsoft.com/office/powerpoint/2010/main" val="32540347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70685-68BB-8C44-A59A-4C2972474848}" type="slidenum">
              <a:rPr lang="en-US" smtClean="0"/>
              <a:pPr/>
              <a:t>2</a:t>
            </a:fld>
            <a:endParaRPr lang="en-US"/>
          </a:p>
        </p:txBody>
      </p:sp>
    </p:spTree>
    <p:extLst>
      <p:ext uri="{BB962C8B-B14F-4D97-AF65-F5344CB8AC3E}">
        <p14:creationId xmlns:p14="http://schemas.microsoft.com/office/powerpoint/2010/main" val="145234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92% Fresh on Rotten tom</a:t>
            </a:r>
            <a:endParaRPr lang="en-US" dirty="0"/>
          </a:p>
        </p:txBody>
      </p:sp>
      <p:sp>
        <p:nvSpPr>
          <p:cNvPr id="4" name="Slide Number Placeholder 3"/>
          <p:cNvSpPr>
            <a:spLocks noGrp="1"/>
          </p:cNvSpPr>
          <p:nvPr>
            <p:ph type="sldNum" sz="quarter" idx="10"/>
          </p:nvPr>
        </p:nvSpPr>
        <p:spPr/>
        <p:txBody>
          <a:bodyPr/>
          <a:lstStyle/>
          <a:p>
            <a:fld id="{E7170685-68BB-8C44-A59A-4C2972474848}" type="slidenum">
              <a:rPr lang="en-US" smtClean="0"/>
              <a:pPr/>
              <a:t>3</a:t>
            </a:fld>
            <a:endParaRPr lang="en-US"/>
          </a:p>
        </p:txBody>
      </p:sp>
    </p:spTree>
    <p:extLst>
      <p:ext uri="{BB962C8B-B14F-4D97-AF65-F5344CB8AC3E}">
        <p14:creationId xmlns:p14="http://schemas.microsoft.com/office/powerpoint/2010/main" val="215383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70685-68BB-8C44-A59A-4C2972474848}" type="slidenum">
              <a:rPr lang="en-US" smtClean="0"/>
              <a:pPr/>
              <a:t>11</a:t>
            </a:fld>
            <a:endParaRPr lang="en-US"/>
          </a:p>
        </p:txBody>
      </p:sp>
    </p:spTree>
    <p:extLst>
      <p:ext uri="{BB962C8B-B14F-4D97-AF65-F5344CB8AC3E}">
        <p14:creationId xmlns:p14="http://schemas.microsoft.com/office/powerpoint/2010/main" val="286075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1EE0AC-5E0E-1947-8CF0-467F3366A746}"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80A64-6C8C-E84D-8D10-E9A3E6F40E49}" type="slidenum">
              <a:rPr lang="en-US" smtClean="0"/>
              <a:pPr/>
              <a:t>‹#›</a:t>
            </a:fld>
            <a:endParaRPr lang="en-US"/>
          </a:p>
        </p:txBody>
      </p:sp>
    </p:spTree>
    <p:extLst>
      <p:ext uri="{BB962C8B-B14F-4D97-AF65-F5344CB8AC3E}">
        <p14:creationId xmlns:p14="http://schemas.microsoft.com/office/powerpoint/2010/main" val="246226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EE0AC-5E0E-1947-8CF0-467F3366A746}"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80A64-6C8C-E84D-8D10-E9A3E6F40E49}" type="slidenum">
              <a:rPr lang="en-US" smtClean="0"/>
              <a:pPr/>
              <a:t>‹#›</a:t>
            </a:fld>
            <a:endParaRPr lang="en-US"/>
          </a:p>
        </p:txBody>
      </p:sp>
    </p:spTree>
    <p:extLst>
      <p:ext uri="{BB962C8B-B14F-4D97-AF65-F5344CB8AC3E}">
        <p14:creationId xmlns:p14="http://schemas.microsoft.com/office/powerpoint/2010/main" val="282283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EE0AC-5E0E-1947-8CF0-467F3366A746}"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80A64-6C8C-E84D-8D10-E9A3E6F40E49}" type="slidenum">
              <a:rPr lang="en-US" smtClean="0"/>
              <a:pPr/>
              <a:t>‹#›</a:t>
            </a:fld>
            <a:endParaRPr lang="en-US"/>
          </a:p>
        </p:txBody>
      </p:sp>
    </p:spTree>
    <p:extLst>
      <p:ext uri="{BB962C8B-B14F-4D97-AF65-F5344CB8AC3E}">
        <p14:creationId xmlns:p14="http://schemas.microsoft.com/office/powerpoint/2010/main" val="106241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EE0AC-5E0E-1947-8CF0-467F3366A746}"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80A64-6C8C-E84D-8D10-E9A3E6F40E49}" type="slidenum">
              <a:rPr lang="en-US" smtClean="0"/>
              <a:pPr/>
              <a:t>‹#›</a:t>
            </a:fld>
            <a:endParaRPr lang="en-US"/>
          </a:p>
        </p:txBody>
      </p:sp>
    </p:spTree>
    <p:extLst>
      <p:ext uri="{BB962C8B-B14F-4D97-AF65-F5344CB8AC3E}">
        <p14:creationId xmlns:p14="http://schemas.microsoft.com/office/powerpoint/2010/main" val="264977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EE0AC-5E0E-1947-8CF0-467F3366A746}"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80A64-6C8C-E84D-8D10-E9A3E6F40E49}" type="slidenum">
              <a:rPr lang="en-US" smtClean="0"/>
              <a:pPr/>
              <a:t>‹#›</a:t>
            </a:fld>
            <a:endParaRPr lang="en-US"/>
          </a:p>
        </p:txBody>
      </p:sp>
    </p:spTree>
    <p:extLst>
      <p:ext uri="{BB962C8B-B14F-4D97-AF65-F5344CB8AC3E}">
        <p14:creationId xmlns:p14="http://schemas.microsoft.com/office/powerpoint/2010/main" val="153222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1EE0AC-5E0E-1947-8CF0-467F3366A746}"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80A64-6C8C-E84D-8D10-E9A3E6F40E49}" type="slidenum">
              <a:rPr lang="en-US" smtClean="0"/>
              <a:pPr/>
              <a:t>‹#›</a:t>
            </a:fld>
            <a:endParaRPr lang="en-US"/>
          </a:p>
        </p:txBody>
      </p:sp>
    </p:spTree>
    <p:extLst>
      <p:ext uri="{BB962C8B-B14F-4D97-AF65-F5344CB8AC3E}">
        <p14:creationId xmlns:p14="http://schemas.microsoft.com/office/powerpoint/2010/main" val="160397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1EE0AC-5E0E-1947-8CF0-467F3366A746}" type="datetimeFigureOut">
              <a:rPr lang="en-US" smtClean="0"/>
              <a:pPr/>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80A64-6C8C-E84D-8D10-E9A3E6F40E49}" type="slidenum">
              <a:rPr lang="en-US" smtClean="0"/>
              <a:pPr/>
              <a:t>‹#›</a:t>
            </a:fld>
            <a:endParaRPr lang="en-US"/>
          </a:p>
        </p:txBody>
      </p:sp>
    </p:spTree>
    <p:extLst>
      <p:ext uri="{BB962C8B-B14F-4D97-AF65-F5344CB8AC3E}">
        <p14:creationId xmlns:p14="http://schemas.microsoft.com/office/powerpoint/2010/main" val="307853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1EE0AC-5E0E-1947-8CF0-467F3366A746}" type="datetimeFigureOut">
              <a:rPr lang="en-US" smtClean="0"/>
              <a:pPr/>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80A64-6C8C-E84D-8D10-E9A3E6F40E49}" type="slidenum">
              <a:rPr lang="en-US" smtClean="0"/>
              <a:pPr/>
              <a:t>‹#›</a:t>
            </a:fld>
            <a:endParaRPr lang="en-US"/>
          </a:p>
        </p:txBody>
      </p:sp>
    </p:spTree>
    <p:extLst>
      <p:ext uri="{BB962C8B-B14F-4D97-AF65-F5344CB8AC3E}">
        <p14:creationId xmlns:p14="http://schemas.microsoft.com/office/powerpoint/2010/main" val="3982646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EE0AC-5E0E-1947-8CF0-467F3366A746}" type="datetimeFigureOut">
              <a:rPr lang="en-US" smtClean="0"/>
              <a:pPr/>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80A64-6C8C-E84D-8D10-E9A3E6F40E49}" type="slidenum">
              <a:rPr lang="en-US" smtClean="0"/>
              <a:pPr/>
              <a:t>‹#›</a:t>
            </a:fld>
            <a:endParaRPr lang="en-US"/>
          </a:p>
        </p:txBody>
      </p:sp>
    </p:spTree>
    <p:extLst>
      <p:ext uri="{BB962C8B-B14F-4D97-AF65-F5344CB8AC3E}">
        <p14:creationId xmlns:p14="http://schemas.microsoft.com/office/powerpoint/2010/main" val="146631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EE0AC-5E0E-1947-8CF0-467F3366A746}"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80A64-6C8C-E84D-8D10-E9A3E6F40E49}" type="slidenum">
              <a:rPr lang="en-US" smtClean="0"/>
              <a:pPr/>
              <a:t>‹#›</a:t>
            </a:fld>
            <a:endParaRPr lang="en-US"/>
          </a:p>
        </p:txBody>
      </p:sp>
    </p:spTree>
    <p:extLst>
      <p:ext uri="{BB962C8B-B14F-4D97-AF65-F5344CB8AC3E}">
        <p14:creationId xmlns:p14="http://schemas.microsoft.com/office/powerpoint/2010/main" val="428527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EE0AC-5E0E-1947-8CF0-467F3366A746}"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80A64-6C8C-E84D-8D10-E9A3E6F40E49}" type="slidenum">
              <a:rPr lang="en-US" smtClean="0"/>
              <a:pPr/>
              <a:t>‹#›</a:t>
            </a:fld>
            <a:endParaRPr lang="en-US"/>
          </a:p>
        </p:txBody>
      </p:sp>
    </p:spTree>
    <p:extLst>
      <p:ext uri="{BB962C8B-B14F-4D97-AF65-F5344CB8AC3E}">
        <p14:creationId xmlns:p14="http://schemas.microsoft.com/office/powerpoint/2010/main" val="106653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EE0AC-5E0E-1947-8CF0-467F3366A746}" type="datetimeFigureOut">
              <a:rPr lang="en-US" smtClean="0"/>
              <a:pPr/>
              <a:t>9/16/2015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80A64-6C8C-E84D-8D10-E9A3E6F40E49}" type="slidenum">
              <a:rPr lang="en-US" smtClean="0"/>
              <a:pPr/>
              <a:t>‹#›</a:t>
            </a:fld>
            <a:endParaRPr lang="en-US"/>
          </a:p>
        </p:txBody>
      </p:sp>
    </p:spTree>
    <p:extLst>
      <p:ext uri="{BB962C8B-B14F-4D97-AF65-F5344CB8AC3E}">
        <p14:creationId xmlns:p14="http://schemas.microsoft.com/office/powerpoint/2010/main" val="2095553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5819006" y="290286"/>
            <a:ext cx="2639193" cy="4209143"/>
          </a:xfrm>
        </p:spPr>
        <p:txBody>
          <a:bodyPr>
            <a:normAutofit/>
          </a:bodyPr>
          <a:lstStyle/>
          <a:p>
            <a:r>
              <a:rPr lang="en-US" dirty="0" smtClean="0">
                <a:solidFill>
                  <a:srgbClr val="E6E0EC"/>
                </a:solidFill>
              </a:rPr>
              <a:t>I’ve Got Those Moves Like…</a:t>
            </a:r>
            <a:endParaRPr lang="en-US" dirty="0">
              <a:solidFill>
                <a:srgbClr val="E6E0EC"/>
              </a:solidFill>
            </a:endParaRPr>
          </a:p>
        </p:txBody>
      </p:sp>
      <p:pic>
        <p:nvPicPr>
          <p:cNvPr id="7" name="Picture 6"/>
          <p:cNvPicPr>
            <a:picLocks noChangeAspect="1"/>
          </p:cNvPicPr>
          <p:nvPr/>
        </p:nvPicPr>
        <p:blipFill>
          <a:blip r:embed="rId2"/>
          <a:stretch>
            <a:fillRect/>
          </a:stretch>
        </p:blipFill>
        <p:spPr>
          <a:xfrm>
            <a:off x="0" y="0"/>
            <a:ext cx="5639393" cy="6858000"/>
          </a:xfrm>
          <a:prstGeom prst="rect">
            <a:avLst/>
          </a:prstGeom>
        </p:spPr>
      </p:pic>
    </p:spTree>
    <p:extLst>
      <p:ext uri="{BB962C8B-B14F-4D97-AF65-F5344CB8AC3E}">
        <p14:creationId xmlns:p14="http://schemas.microsoft.com/office/powerpoint/2010/main" val="2454053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509143" y="481175"/>
            <a:ext cx="7977909" cy="57637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solidFill>
                  <a:srgbClr val="9B0101"/>
                </a:solidFill>
              </a:rPr>
              <a:t>. . .</a:t>
            </a:r>
            <a:r>
              <a:rPr lang="en-US" sz="2400" b="1" i="1" dirty="0" smtClean="0">
                <a:solidFill>
                  <a:srgbClr val="9B0101"/>
                </a:solidFill>
              </a:rPr>
              <a:t>BUT Sparky was difficult to housetrain too, right? He  continued to have accidents on the rug for years, but we still loved him. And as for feeding the hyenas, we have a pretty bad feral cat overpopulation problem in our neighborhood. This sounds like the perfect solution. </a:t>
            </a:r>
          </a:p>
          <a:p>
            <a:pPr marL="0" indent="0">
              <a:buFont typeface="Arial"/>
              <a:buNone/>
            </a:pPr>
            <a:r>
              <a:rPr lang="en-US" sz="2400" b="1" dirty="0" smtClean="0"/>
              <a:t>Betsy: </a:t>
            </a:r>
            <a:r>
              <a:rPr lang="en-US" sz="2400" dirty="0" smtClean="0"/>
              <a:t>I don’t know. . .</a:t>
            </a:r>
          </a:p>
          <a:p>
            <a:pPr marL="0" indent="0">
              <a:buFont typeface="Arial"/>
              <a:buNone/>
            </a:pPr>
            <a:r>
              <a:rPr lang="en-US" sz="2400" b="1" dirty="0" smtClean="0"/>
              <a:t>Lance: </a:t>
            </a:r>
            <a:r>
              <a:rPr lang="en-US" sz="2400" b="1" i="1" dirty="0" smtClean="0">
                <a:solidFill>
                  <a:srgbClr val="9B0101"/>
                </a:solidFill>
              </a:rPr>
              <a:t>Look, name one disease that hyenas carry that you don’t already have.</a:t>
            </a:r>
          </a:p>
          <a:p>
            <a:pPr marL="0" indent="0">
              <a:buFont typeface="Arial"/>
              <a:buNone/>
            </a:pPr>
            <a:r>
              <a:rPr lang="en-US" sz="2400" b="1" dirty="0" smtClean="0"/>
              <a:t>Betsy </a:t>
            </a:r>
            <a:r>
              <a:rPr lang="en-US" sz="2400" dirty="0" smtClean="0"/>
              <a:t>(pauses to think)</a:t>
            </a:r>
            <a:r>
              <a:rPr lang="en-US" sz="2400" b="1" dirty="0" smtClean="0"/>
              <a:t>: </a:t>
            </a:r>
            <a:r>
              <a:rPr lang="en-US" sz="2400" dirty="0" smtClean="0"/>
              <a:t>Okay, you’ve got a point. Tell you what, how about we contact Homes </a:t>
            </a:r>
            <a:r>
              <a:rPr lang="en-US" sz="2400" smtClean="0"/>
              <a:t>for Hyenas </a:t>
            </a:r>
            <a:endParaRPr lang="en-US" sz="2400" dirty="0" smtClean="0"/>
          </a:p>
          <a:p>
            <a:pPr marL="0" indent="0">
              <a:buFont typeface="Arial"/>
              <a:buNone/>
            </a:pPr>
            <a:r>
              <a:rPr lang="en-US" sz="2400" dirty="0" smtClean="0"/>
              <a:t>first thing in the morning?</a:t>
            </a:r>
          </a:p>
          <a:p>
            <a:pPr marL="0" indent="0">
              <a:buFont typeface="Arial"/>
              <a:buNone/>
            </a:pPr>
            <a:r>
              <a:rPr lang="en-US" sz="2400" b="1" dirty="0" smtClean="0"/>
              <a:t>Lance: </a:t>
            </a:r>
            <a:r>
              <a:rPr lang="en-US" sz="2400" dirty="0" smtClean="0"/>
              <a:t>See? I knew you’d </a:t>
            </a:r>
          </a:p>
          <a:p>
            <a:pPr marL="0" indent="0">
              <a:buFont typeface="Arial"/>
              <a:buNone/>
            </a:pPr>
            <a:r>
              <a:rPr lang="en-US" sz="2400" dirty="0" smtClean="0"/>
              <a:t>come around!</a:t>
            </a:r>
            <a:endParaRPr lang="en-US" sz="2400" b="1" dirty="0" smtClean="0"/>
          </a:p>
        </p:txBody>
      </p:sp>
      <p:pic>
        <p:nvPicPr>
          <p:cNvPr id="2" name="Picture 1"/>
          <p:cNvPicPr>
            <a:picLocks noChangeAspect="1"/>
          </p:cNvPicPr>
          <p:nvPr/>
        </p:nvPicPr>
        <p:blipFill>
          <a:blip r:embed="rId2"/>
          <a:stretch>
            <a:fillRect/>
          </a:stretch>
        </p:blipFill>
        <p:spPr>
          <a:xfrm>
            <a:off x="3912341" y="3775604"/>
            <a:ext cx="5231659" cy="3399936"/>
          </a:xfrm>
          <a:prstGeom prst="rect">
            <a:avLst/>
          </a:prstGeom>
        </p:spPr>
      </p:pic>
    </p:spTree>
    <p:extLst>
      <p:ext uri="{BB962C8B-B14F-4D97-AF65-F5344CB8AC3E}">
        <p14:creationId xmlns:p14="http://schemas.microsoft.com/office/powerpoint/2010/main" val="847048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rotWithShape="1">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262787"/>
            <a:ext cx="9144000" cy="6190083"/>
          </a:xfrm>
          <a:prstGeom prst="rect">
            <a:avLst/>
          </a:prstGeom>
          <a:blipFill rotWithShape="1">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51943" y="254969"/>
            <a:ext cx="8361525" cy="6247864"/>
          </a:xfrm>
          <a:prstGeom prst="rect">
            <a:avLst/>
          </a:prstGeom>
        </p:spPr>
        <p:txBody>
          <a:bodyPr wrap="square">
            <a:spAutoFit/>
          </a:bodyPr>
          <a:lstStyle/>
          <a:p>
            <a:r>
              <a:rPr lang="en-US" sz="2000" dirty="0" smtClean="0">
                <a:latin typeface="Arial Rounded MT Bold"/>
                <a:cs typeface="Arial Rounded MT Bold"/>
              </a:rPr>
              <a:t>To: </a:t>
            </a:r>
            <a:r>
              <a:rPr lang="en-US" sz="2000" dirty="0" err="1" smtClean="0">
                <a:latin typeface="Arial Rounded MT Bold"/>
                <a:cs typeface="Arial Rounded MT Bold"/>
              </a:rPr>
              <a:t>JacksonTeacher@yahoo.com</a:t>
            </a:r>
            <a:endParaRPr lang="en-US" sz="2000" dirty="0" smtClean="0">
              <a:latin typeface="Arial Rounded MT Bold"/>
              <a:cs typeface="Arial Rounded MT Bold"/>
            </a:endParaRPr>
          </a:p>
          <a:p>
            <a:r>
              <a:rPr lang="en-US" sz="2000" dirty="0" smtClean="0">
                <a:latin typeface="Arial Rounded MT Bold"/>
                <a:cs typeface="Arial Rounded MT Bold"/>
              </a:rPr>
              <a:t>Subject: I DESERVE AN A</a:t>
            </a:r>
          </a:p>
          <a:p>
            <a:endParaRPr lang="en-US" sz="2000" dirty="0">
              <a:latin typeface="Arial Rounded MT Bold"/>
              <a:cs typeface="Arial Rounded MT Bold"/>
            </a:endParaRPr>
          </a:p>
          <a:p>
            <a:r>
              <a:rPr lang="en-US" sz="2000" dirty="0" smtClean="0">
                <a:latin typeface="Arial Rounded MT Bold"/>
                <a:cs typeface="Arial Rounded MT Bold"/>
              </a:rPr>
              <a:t>Dear </a:t>
            </a:r>
            <a:r>
              <a:rPr lang="en-US" sz="2000" dirty="0">
                <a:latin typeface="Arial Rounded MT Bold"/>
                <a:cs typeface="Arial Rounded MT Bold"/>
              </a:rPr>
              <a:t>Ms. </a:t>
            </a:r>
            <a:r>
              <a:rPr lang="en-US" sz="2000" dirty="0" smtClean="0">
                <a:latin typeface="Arial Rounded MT Bold"/>
                <a:cs typeface="Arial Rounded MT Bold"/>
              </a:rPr>
              <a:t>Jackson,</a:t>
            </a:r>
            <a:endParaRPr lang="en-US" sz="2000" dirty="0">
              <a:latin typeface="Arial Rounded MT Bold"/>
              <a:cs typeface="Arial Rounded MT Bold"/>
            </a:endParaRPr>
          </a:p>
          <a:p>
            <a:r>
              <a:rPr lang="en-US" sz="2000" dirty="0">
                <a:latin typeface="Arial Rounded MT Bold"/>
                <a:cs typeface="Arial Rounded MT Bold"/>
              </a:rPr>
              <a:t> </a:t>
            </a:r>
          </a:p>
          <a:p>
            <a:r>
              <a:rPr lang="en-US" sz="2000" dirty="0">
                <a:latin typeface="Arial Rounded MT Bold"/>
                <a:cs typeface="Arial Rounded MT Bold"/>
              </a:rPr>
              <a:t>I got a C on this </a:t>
            </a:r>
            <a:r>
              <a:rPr lang="en-US" sz="2000" dirty="0" smtClean="0">
                <a:latin typeface="Arial Rounded MT Bold"/>
                <a:cs typeface="Arial Rounded MT Bold"/>
              </a:rPr>
              <a:t>analysis paper</a:t>
            </a:r>
            <a:r>
              <a:rPr lang="en-US" sz="2000" dirty="0">
                <a:latin typeface="Arial Rounded MT Bold"/>
                <a:cs typeface="Arial Rounded MT Bold"/>
              </a:rPr>
              <a:t>, and I think it should be an A.</a:t>
            </a:r>
          </a:p>
          <a:p>
            <a:r>
              <a:rPr lang="en-US" sz="2000" dirty="0">
                <a:latin typeface="Arial Rounded MT Bold"/>
                <a:cs typeface="Arial Rounded MT Bold"/>
              </a:rPr>
              <a:t>I have analysis! See on page three, I say, “The chair represents his inner angst.”</a:t>
            </a:r>
          </a:p>
          <a:p>
            <a:endParaRPr lang="en-US" sz="2000" dirty="0" smtClean="0">
              <a:latin typeface="Arial Rounded MT Bold"/>
              <a:cs typeface="Arial Rounded MT Bold"/>
            </a:endParaRPr>
          </a:p>
          <a:p>
            <a:r>
              <a:rPr lang="en-US" sz="2000" dirty="0" smtClean="0">
                <a:latin typeface="Arial Rounded MT Bold"/>
                <a:cs typeface="Arial Rounded MT Bold"/>
              </a:rPr>
              <a:t>In </a:t>
            </a:r>
            <a:r>
              <a:rPr lang="en-US" sz="2000" dirty="0">
                <a:latin typeface="Arial Rounded MT Bold"/>
                <a:cs typeface="Arial Rounded MT Bold"/>
              </a:rPr>
              <a:t>your final comments, you said, “This paper lacks sufficient evidence from the text,” but that’s totally not true.  I quote from </a:t>
            </a:r>
            <a:r>
              <a:rPr lang="en-US" sz="2000" dirty="0" smtClean="0">
                <a:latin typeface="Arial Rounded MT Bold"/>
                <a:cs typeface="Arial Rounded MT Bold"/>
              </a:rPr>
              <a:t>the text a lot. </a:t>
            </a:r>
          </a:p>
          <a:p>
            <a:endParaRPr lang="en-US" sz="2000" dirty="0">
              <a:latin typeface="Arial Rounded MT Bold"/>
              <a:cs typeface="Arial Rounded MT Bold"/>
            </a:endParaRPr>
          </a:p>
          <a:p>
            <a:r>
              <a:rPr lang="en-US" sz="2000" dirty="0" smtClean="0">
                <a:latin typeface="Arial Rounded MT Bold"/>
                <a:cs typeface="Arial Rounded MT Bold"/>
              </a:rPr>
              <a:t>And </a:t>
            </a:r>
            <a:r>
              <a:rPr lang="en-US" sz="2000" dirty="0">
                <a:latin typeface="Arial Rounded MT Bold"/>
                <a:cs typeface="Arial Rounded MT Bold"/>
              </a:rPr>
              <a:t>furthermore, I turned this </a:t>
            </a:r>
            <a:r>
              <a:rPr lang="en-US" sz="2000" dirty="0" smtClean="0">
                <a:latin typeface="Arial Rounded MT Bold"/>
                <a:cs typeface="Arial Rounded MT Bold"/>
              </a:rPr>
              <a:t>in </a:t>
            </a:r>
            <a:r>
              <a:rPr lang="en-US" sz="2000" dirty="0">
                <a:latin typeface="Arial Rounded MT Bold"/>
                <a:cs typeface="Arial Rounded MT Bold"/>
              </a:rPr>
              <a:t>last year to Ms. MacDonald, and she has two masters degrees, </a:t>
            </a:r>
            <a:r>
              <a:rPr lang="en-US" sz="2000" dirty="0" smtClean="0">
                <a:latin typeface="Arial Rounded MT Bold"/>
                <a:cs typeface="Arial Rounded MT Bold"/>
              </a:rPr>
              <a:t>she </a:t>
            </a:r>
            <a:r>
              <a:rPr lang="en-US" sz="2000" dirty="0">
                <a:latin typeface="Arial Rounded MT Bold"/>
                <a:cs typeface="Arial Rounded MT Bold"/>
              </a:rPr>
              <a:t>attended the SAWP institute on writing, and she presents at conferences for the National Writing Project. And SHE gave it an A.</a:t>
            </a:r>
          </a:p>
          <a:p>
            <a:r>
              <a:rPr lang="en-US" sz="2000" dirty="0">
                <a:latin typeface="Arial Rounded MT Bold"/>
                <a:cs typeface="Arial Rounded MT Bold"/>
              </a:rPr>
              <a:t> </a:t>
            </a:r>
          </a:p>
          <a:p>
            <a:r>
              <a:rPr lang="en-US" sz="2000" dirty="0">
                <a:latin typeface="Arial Rounded MT Bold"/>
                <a:cs typeface="Arial Rounded MT Bold"/>
              </a:rPr>
              <a:t>Sincerely,</a:t>
            </a:r>
          </a:p>
          <a:p>
            <a:r>
              <a:rPr lang="en-US" sz="2000" dirty="0">
                <a:latin typeface="Arial Rounded MT Bold"/>
                <a:cs typeface="Arial Rounded MT Bold"/>
              </a:rPr>
              <a:t>Gabby </a:t>
            </a:r>
            <a:r>
              <a:rPr lang="en-US" sz="2000" dirty="0" err="1">
                <a:latin typeface="Arial Rounded MT Bold"/>
                <a:cs typeface="Arial Rounded MT Bold"/>
              </a:rPr>
              <a:t>Gradegrubber</a:t>
            </a:r>
            <a:endParaRPr lang="en-US" sz="2000" dirty="0">
              <a:latin typeface="Arial Rounded MT Bold"/>
              <a:cs typeface="Arial Rounded MT Bold"/>
            </a:endParaRPr>
          </a:p>
        </p:txBody>
      </p:sp>
    </p:spTree>
    <p:extLst>
      <p:ext uri="{BB962C8B-B14F-4D97-AF65-F5344CB8AC3E}">
        <p14:creationId xmlns:p14="http://schemas.microsoft.com/office/powerpoint/2010/main" val="1332547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799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817558"/>
            <a:ext cx="9144000" cy="5182737"/>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46204"/>
            <a:ext cx="8229600" cy="1143000"/>
          </a:xfrm>
        </p:spPr>
        <p:txBody>
          <a:bodyPr/>
          <a:lstStyle/>
          <a:p>
            <a:r>
              <a:rPr lang="en-US" dirty="0" smtClean="0"/>
              <a:t>Your Turn</a:t>
            </a:r>
            <a:endParaRPr lang="en-US" dirty="0"/>
          </a:p>
        </p:txBody>
      </p:sp>
      <p:sp>
        <p:nvSpPr>
          <p:cNvPr id="3" name="Content Placeholder 2"/>
          <p:cNvSpPr>
            <a:spLocks noGrp="1"/>
          </p:cNvSpPr>
          <p:nvPr>
            <p:ph idx="1"/>
          </p:nvPr>
        </p:nvSpPr>
        <p:spPr>
          <a:xfrm>
            <a:off x="175179" y="1952092"/>
            <a:ext cx="8968821" cy="4048203"/>
          </a:xfrm>
        </p:spPr>
        <p:txBody>
          <a:bodyPr>
            <a:normAutofit fontScale="92500" lnSpcReduction="10000"/>
          </a:bodyPr>
          <a:lstStyle/>
          <a:p>
            <a:pPr marL="514350" indent="-514350">
              <a:buAutoNum type="arabicPeriod"/>
            </a:pPr>
            <a:r>
              <a:rPr lang="en-US" dirty="0" smtClean="0"/>
              <a:t>Pair up.</a:t>
            </a:r>
          </a:p>
          <a:p>
            <a:pPr marL="514350" indent="-514350">
              <a:buAutoNum type="arabicPeriod"/>
            </a:pPr>
            <a:r>
              <a:rPr lang="en-US" dirty="0" smtClean="0"/>
              <a:t>Draw a slip from the hat.</a:t>
            </a:r>
          </a:p>
          <a:p>
            <a:pPr marL="514350" indent="-514350">
              <a:buAutoNum type="arabicPeriod"/>
            </a:pPr>
            <a:r>
              <a:rPr lang="en-US" dirty="0" smtClean="0"/>
              <a:t>Create a skit demonstrating your chosen Harris Move.</a:t>
            </a:r>
          </a:p>
          <a:p>
            <a:pPr marL="514350" indent="-514350">
              <a:buAutoNum type="arabicPeriod"/>
            </a:pPr>
            <a:r>
              <a:rPr lang="en-US" dirty="0" smtClean="0"/>
              <a:t>Perform skit in front of group. Audience will try to guess the move you’re demonstrating</a:t>
            </a:r>
          </a:p>
          <a:p>
            <a:pPr marL="0" indent="0">
              <a:buNone/>
            </a:pPr>
            <a:endParaRPr lang="en-US" dirty="0"/>
          </a:p>
          <a:p>
            <a:pPr marL="0" indent="0" algn="ctr">
              <a:buNone/>
            </a:pPr>
            <a:r>
              <a:rPr lang="en-US" dirty="0" smtClean="0"/>
              <a:t>Hint: feel free to make up “sources” for your claim.  </a:t>
            </a:r>
          </a:p>
          <a:p>
            <a:pPr marL="0" indent="0">
              <a:buNone/>
            </a:pPr>
            <a:endParaRPr lang="en-US" dirty="0" smtClean="0"/>
          </a:p>
        </p:txBody>
      </p:sp>
    </p:spTree>
    <p:extLst>
      <p:ext uri="{BB962C8B-B14F-4D97-AF65-F5344CB8AC3E}">
        <p14:creationId xmlns:p14="http://schemas.microsoft.com/office/powerpoint/2010/main" val="3660995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7999"/>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cv</a:t>
            </a:r>
            <a:endParaRPr lang="en-US" dirty="0"/>
          </a:p>
        </p:txBody>
      </p:sp>
      <p:sp>
        <p:nvSpPr>
          <p:cNvPr id="4" name="Rectangle 3"/>
          <p:cNvSpPr/>
          <p:nvPr/>
        </p:nvSpPr>
        <p:spPr>
          <a:xfrm>
            <a:off x="0" y="564463"/>
            <a:ext cx="9144000" cy="5698149"/>
          </a:xfrm>
          <a:prstGeom prst="rect">
            <a:avLst/>
          </a:prstGeom>
          <a:solidFill>
            <a:schemeClr val="accent3">
              <a:lumMod val="20000"/>
              <a:lumOff val="8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4311" y="1107164"/>
            <a:ext cx="8229600" cy="1143000"/>
          </a:xfrm>
        </p:spPr>
        <p:txBody>
          <a:bodyPr/>
          <a:lstStyle/>
          <a:p>
            <a:r>
              <a:rPr lang="en-US" dirty="0" smtClean="0"/>
              <a:t>To Recap:</a:t>
            </a:r>
            <a:endParaRPr lang="en-US" dirty="0"/>
          </a:p>
        </p:txBody>
      </p:sp>
      <p:sp>
        <p:nvSpPr>
          <p:cNvPr id="3" name="Content Placeholder 2"/>
          <p:cNvSpPr>
            <a:spLocks noGrp="1"/>
          </p:cNvSpPr>
          <p:nvPr>
            <p:ph idx="1"/>
          </p:nvPr>
        </p:nvSpPr>
        <p:spPr>
          <a:xfrm>
            <a:off x="457200" y="2089204"/>
            <a:ext cx="8229600" cy="3640933"/>
          </a:xfrm>
        </p:spPr>
        <p:txBody>
          <a:bodyPr>
            <a:normAutofit fontScale="92500"/>
          </a:bodyPr>
          <a:lstStyle/>
          <a:p>
            <a:pPr marL="514350" indent="-514350">
              <a:buAutoNum type="arabicPeriod"/>
            </a:pPr>
            <a:r>
              <a:rPr lang="en-US" sz="3600" b="1" dirty="0" smtClean="0"/>
              <a:t>Illustrating</a:t>
            </a:r>
            <a:r>
              <a:rPr lang="en-US" sz="3600" dirty="0" smtClean="0"/>
              <a:t>: using a text to make your point</a:t>
            </a:r>
          </a:p>
          <a:p>
            <a:pPr marL="514350" indent="-514350">
              <a:buAutoNum type="arabicPeriod"/>
            </a:pPr>
            <a:r>
              <a:rPr lang="en-US" sz="3600" b="1" dirty="0" smtClean="0"/>
              <a:t>Authorizing</a:t>
            </a:r>
            <a:r>
              <a:rPr lang="en-US" sz="3600" dirty="0" smtClean="0"/>
              <a:t>: establishing the expertise of the text’s author</a:t>
            </a:r>
          </a:p>
          <a:p>
            <a:pPr marL="514350" indent="-514350">
              <a:buAutoNum type="arabicPeriod"/>
            </a:pPr>
            <a:r>
              <a:rPr lang="en-US" sz="3600" b="1" dirty="0" smtClean="0"/>
              <a:t>Extending</a:t>
            </a:r>
            <a:r>
              <a:rPr lang="en-US" sz="3600" dirty="0" smtClean="0"/>
              <a:t>: putting your own spin on a text</a:t>
            </a:r>
          </a:p>
          <a:p>
            <a:pPr marL="514350" indent="-514350">
              <a:buAutoNum type="arabicPeriod"/>
            </a:pPr>
            <a:r>
              <a:rPr lang="en-US" sz="3600" b="1" dirty="0" smtClean="0"/>
              <a:t>Countering</a:t>
            </a:r>
            <a:r>
              <a:rPr lang="en-US" sz="3600" dirty="0" smtClean="0"/>
              <a:t>: pushing back against a text</a:t>
            </a:r>
          </a:p>
          <a:p>
            <a:pPr marL="0" indent="0">
              <a:buNone/>
            </a:pPr>
            <a:endParaRPr lang="en-US" dirty="0" smtClean="0"/>
          </a:p>
        </p:txBody>
      </p:sp>
      <p:sp>
        <p:nvSpPr>
          <p:cNvPr id="10" name="Heart 9"/>
          <p:cNvSpPr/>
          <p:nvPr/>
        </p:nvSpPr>
        <p:spPr>
          <a:xfrm rot="175827">
            <a:off x="5797641" y="185300"/>
            <a:ext cx="1168910" cy="1318603"/>
          </a:xfrm>
          <a:prstGeom prst="heart">
            <a:avLst/>
          </a:prstGeom>
          <a:blipFill rotWithShape="1">
            <a:blip r:embed="rId2"/>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Heart 10"/>
          <p:cNvSpPr/>
          <p:nvPr/>
        </p:nvSpPr>
        <p:spPr>
          <a:xfrm rot="1092631">
            <a:off x="7579410" y="420667"/>
            <a:ext cx="1168910" cy="1318603"/>
          </a:xfrm>
          <a:prstGeom prst="heart">
            <a:avLst/>
          </a:prstGeom>
          <a:blipFill rotWithShape="1">
            <a:blip r:embed="rId2"/>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art 12"/>
          <p:cNvSpPr/>
          <p:nvPr/>
        </p:nvSpPr>
        <p:spPr>
          <a:xfrm rot="21024892">
            <a:off x="1836197" y="128667"/>
            <a:ext cx="1168910" cy="1318603"/>
          </a:xfrm>
          <a:prstGeom prst="heart">
            <a:avLst/>
          </a:prstGeom>
          <a:blipFill rotWithShape="1">
            <a:blip r:embed="rId2"/>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art 13"/>
          <p:cNvSpPr/>
          <p:nvPr/>
        </p:nvSpPr>
        <p:spPr>
          <a:xfrm rot="20260517">
            <a:off x="147546" y="447861"/>
            <a:ext cx="1168910" cy="1318603"/>
          </a:xfrm>
          <a:prstGeom prst="heart">
            <a:avLst/>
          </a:prstGeom>
          <a:blipFill rotWithShape="1">
            <a:blip r:embed="rId2"/>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Heart 14"/>
          <p:cNvSpPr/>
          <p:nvPr/>
        </p:nvSpPr>
        <p:spPr>
          <a:xfrm rot="21205685">
            <a:off x="4051165" y="98739"/>
            <a:ext cx="1089245" cy="1261328"/>
          </a:xfrm>
          <a:prstGeom prst="heart">
            <a:avLst/>
          </a:prstGeom>
          <a:blipFill rotWithShape="1">
            <a:blip r:embed="rId2"/>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Heart 16"/>
          <p:cNvSpPr/>
          <p:nvPr/>
        </p:nvSpPr>
        <p:spPr>
          <a:xfrm rot="295415">
            <a:off x="7701746" y="5104251"/>
            <a:ext cx="1168910" cy="1318603"/>
          </a:xfrm>
          <a:prstGeom prst="heart">
            <a:avLst/>
          </a:prstGeom>
          <a:blipFill rotWithShape="1">
            <a:blip r:embed="rId2"/>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Heart 17"/>
          <p:cNvSpPr/>
          <p:nvPr/>
        </p:nvSpPr>
        <p:spPr>
          <a:xfrm rot="567204">
            <a:off x="5865048" y="5276634"/>
            <a:ext cx="1168910" cy="1318603"/>
          </a:xfrm>
          <a:prstGeom prst="heart">
            <a:avLst/>
          </a:prstGeom>
          <a:blipFill rotWithShape="1">
            <a:blip r:embed="rId2"/>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Heart 18"/>
          <p:cNvSpPr/>
          <p:nvPr/>
        </p:nvSpPr>
        <p:spPr>
          <a:xfrm rot="244444">
            <a:off x="4027928" y="5386276"/>
            <a:ext cx="1168910" cy="1318603"/>
          </a:xfrm>
          <a:prstGeom prst="heart">
            <a:avLst/>
          </a:prstGeom>
          <a:blipFill rotWithShape="1">
            <a:blip r:embed="rId2"/>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Heart 19"/>
          <p:cNvSpPr/>
          <p:nvPr/>
        </p:nvSpPr>
        <p:spPr>
          <a:xfrm rot="20962270">
            <a:off x="2204794" y="5442907"/>
            <a:ext cx="1168910" cy="1318603"/>
          </a:xfrm>
          <a:prstGeom prst="heart">
            <a:avLst/>
          </a:prstGeom>
          <a:blipFill rotWithShape="1">
            <a:blip r:embed="rId2"/>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Heart 20"/>
          <p:cNvSpPr/>
          <p:nvPr/>
        </p:nvSpPr>
        <p:spPr>
          <a:xfrm rot="20260517">
            <a:off x="359032" y="5070835"/>
            <a:ext cx="1168910" cy="1318603"/>
          </a:xfrm>
          <a:prstGeom prst="heart">
            <a:avLst/>
          </a:prstGeom>
          <a:blipFill rotWithShape="1">
            <a:blip r:embed="rId2"/>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718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lumMod val="5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3504607" y="0"/>
            <a:ext cx="5639393" cy="6858000"/>
          </a:xfrm>
          <a:prstGeom prst="rect">
            <a:avLst/>
          </a:prstGeom>
          <a:ln>
            <a:solidFill>
              <a:schemeClr val="accent4">
                <a:lumMod val="50000"/>
              </a:schemeClr>
            </a:solidFill>
          </a:ln>
        </p:spPr>
      </p:pic>
      <p:pic>
        <p:nvPicPr>
          <p:cNvPr id="9" name="Picture 8" descr="Harri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22087">
            <a:off x="6138147" y="66700"/>
            <a:ext cx="1196971" cy="1752813"/>
          </a:xfrm>
          <a:prstGeom prst="rect">
            <a:avLst/>
          </a:prstGeom>
        </p:spPr>
      </p:pic>
      <p:sp>
        <p:nvSpPr>
          <p:cNvPr id="10" name="Title 1"/>
          <p:cNvSpPr>
            <a:spLocks noGrp="1"/>
          </p:cNvSpPr>
          <p:nvPr>
            <p:ph type="title"/>
          </p:nvPr>
        </p:nvSpPr>
        <p:spPr>
          <a:xfrm>
            <a:off x="273751" y="2878262"/>
            <a:ext cx="2901401" cy="1143000"/>
          </a:xfrm>
        </p:spPr>
        <p:txBody>
          <a:bodyPr/>
          <a:lstStyle/>
          <a:p>
            <a:r>
              <a:rPr lang="en-US" dirty="0" smtClean="0">
                <a:solidFill>
                  <a:schemeClr val="accent4">
                    <a:lumMod val="20000"/>
                    <a:lumOff val="80000"/>
                  </a:schemeClr>
                </a:solidFill>
              </a:rPr>
              <a:t>The End</a:t>
            </a:r>
            <a:endParaRPr lang="en-US" dirty="0">
              <a:solidFill>
                <a:schemeClr val="accent4">
                  <a:lumMod val="20000"/>
                  <a:lumOff val="80000"/>
                </a:schemeClr>
              </a:solidFill>
            </a:endParaRPr>
          </a:p>
        </p:txBody>
      </p:sp>
    </p:spTree>
    <p:extLst>
      <p:ext uri="{BB962C8B-B14F-4D97-AF65-F5344CB8AC3E}">
        <p14:creationId xmlns:p14="http://schemas.microsoft.com/office/powerpoint/2010/main" val="3786967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46360" y="112271"/>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Joseph Harris in</a:t>
            </a:r>
            <a:br>
              <a:rPr lang="en-US" dirty="0" smtClean="0"/>
            </a:br>
            <a:r>
              <a:rPr lang="en-US" i="1" dirty="0" smtClean="0"/>
              <a:t>Moves that Matter in Writing</a:t>
            </a:r>
            <a:endParaRPr lang="en-US" i="1" dirty="0"/>
          </a:p>
        </p:txBody>
      </p:sp>
      <p:pic>
        <p:nvPicPr>
          <p:cNvPr id="7" name="Picture 6"/>
          <p:cNvPicPr>
            <a:picLocks noChangeAspect="1"/>
          </p:cNvPicPr>
          <p:nvPr/>
        </p:nvPicPr>
        <p:blipFill>
          <a:blip r:embed="rId3"/>
          <a:stretch>
            <a:fillRect/>
          </a:stretch>
        </p:blipFill>
        <p:spPr>
          <a:xfrm>
            <a:off x="246360" y="1860447"/>
            <a:ext cx="4141826" cy="4687335"/>
          </a:xfrm>
          <a:prstGeom prst="rect">
            <a:avLst/>
          </a:prstGeom>
        </p:spPr>
      </p:pic>
      <p:sp>
        <p:nvSpPr>
          <p:cNvPr id="11" name="Oval Callout 10"/>
          <p:cNvSpPr/>
          <p:nvPr/>
        </p:nvSpPr>
        <p:spPr>
          <a:xfrm>
            <a:off x="4262698" y="1290555"/>
            <a:ext cx="4881302" cy="4439514"/>
          </a:xfrm>
          <a:prstGeom prst="wedgeEllipseCallout">
            <a:avLst>
              <a:gd name="adj1" fmla="val -77138"/>
              <a:gd name="adj2" fmla="val 8923"/>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4611691" y="1872279"/>
            <a:ext cx="4354647" cy="3584876"/>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Let’s concentrate on four moves: illustrating, authorizing, extending, and countering.</a:t>
            </a:r>
            <a:endParaRPr lang="en-US" dirty="0"/>
          </a:p>
        </p:txBody>
      </p:sp>
      <p:pic>
        <p:nvPicPr>
          <p:cNvPr id="16" name="Picture 15" descr="images.jpg"/>
          <p:cNvPicPr>
            <a:picLocks noChangeAspect="1"/>
          </p:cNvPicPr>
          <p:nvPr/>
        </p:nvPicPr>
        <p:blipFill rotWithShape="1">
          <a:blip r:embed="rId4">
            <a:extLst>
              <a:ext uri="{28A0092B-C50C-407E-A947-70E740481C1C}">
                <a14:useLocalDpi xmlns:a14="http://schemas.microsoft.com/office/drawing/2010/main" val="0"/>
              </a:ext>
            </a:extLst>
          </a:blip>
          <a:srcRect l="6863" t="29085" r="8954" b="51829"/>
          <a:stretch/>
        </p:blipFill>
        <p:spPr>
          <a:xfrm rot="10998802" flipV="1">
            <a:off x="2332215" y="3796361"/>
            <a:ext cx="373478" cy="95434"/>
          </a:xfrm>
          <a:prstGeom prst="rect">
            <a:avLst/>
          </a:prstGeom>
        </p:spPr>
      </p:pic>
    </p:spTree>
    <p:extLst>
      <p:ext uri="{BB962C8B-B14F-4D97-AF65-F5344CB8AC3E}">
        <p14:creationId xmlns:p14="http://schemas.microsoft.com/office/powerpoint/2010/main" val="958683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sp>
        <p:nvSpPr>
          <p:cNvPr id="7" name="Rectangle 6"/>
          <p:cNvSpPr/>
          <p:nvPr/>
        </p:nvSpPr>
        <p:spPr>
          <a:xfrm>
            <a:off x="0" y="0"/>
            <a:ext cx="9144000" cy="6858000"/>
          </a:xfrm>
          <a:prstGeom prst="rect">
            <a:avLst/>
          </a:prstGeom>
          <a:solidFill>
            <a:srgbClr val="EFF1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267422" y="7489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mtClean="0"/>
              <a:t>1. Illustrating</a:t>
            </a:r>
            <a:endParaRPr lang="en-US" dirty="0"/>
          </a:p>
        </p:txBody>
      </p:sp>
      <p:sp>
        <p:nvSpPr>
          <p:cNvPr id="11" name="Content Placeholder 2"/>
          <p:cNvSpPr txBox="1">
            <a:spLocks/>
          </p:cNvSpPr>
          <p:nvPr/>
        </p:nvSpPr>
        <p:spPr>
          <a:xfrm>
            <a:off x="968140" y="1891993"/>
            <a:ext cx="5371365" cy="146594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solidFill>
                  <a:schemeClr val="accent6">
                    <a:lumMod val="75000"/>
                  </a:schemeClr>
                </a:solidFill>
              </a:rPr>
              <a:t>Look to other texts for examples of a point you want to make.</a:t>
            </a:r>
          </a:p>
          <a:p>
            <a:pPr marL="0" indent="0">
              <a:buFont typeface="Arial"/>
              <a:buNone/>
            </a:pPr>
            <a:endParaRPr lang="en-US" dirty="0"/>
          </a:p>
        </p:txBody>
      </p:sp>
      <p:pic>
        <p:nvPicPr>
          <p:cNvPr id="12" name="Picture 11" descr="Screen Shot 2014-08-26 at 4.56.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041" y="371277"/>
            <a:ext cx="2262734" cy="2768005"/>
          </a:xfrm>
          <a:prstGeom prst="rect">
            <a:avLst/>
          </a:prstGeom>
        </p:spPr>
      </p:pic>
      <p:sp>
        <p:nvSpPr>
          <p:cNvPr id="13" name="Content Placeholder 2"/>
          <p:cNvSpPr txBox="1">
            <a:spLocks/>
          </p:cNvSpPr>
          <p:nvPr/>
        </p:nvSpPr>
        <p:spPr>
          <a:xfrm>
            <a:off x="267422" y="3537169"/>
            <a:ext cx="8593736" cy="291570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t>Scenario: </a:t>
            </a:r>
            <a:r>
              <a:rPr lang="en-US" sz="2400" dirty="0" smtClean="0"/>
              <a:t>Two friends are deciding whether to go see </a:t>
            </a:r>
            <a:r>
              <a:rPr lang="en-US" sz="2400" i="1" dirty="0" smtClean="0"/>
              <a:t>Guardians of the Galaxy</a:t>
            </a:r>
            <a:r>
              <a:rPr lang="en-US" sz="2400" dirty="0" smtClean="0"/>
              <a:t>. </a:t>
            </a:r>
            <a:endParaRPr lang="en-US" sz="2400" dirty="0"/>
          </a:p>
          <a:p>
            <a:pPr marL="0" indent="0">
              <a:buFont typeface="Arial"/>
              <a:buNone/>
            </a:pPr>
            <a:r>
              <a:rPr lang="en-US" sz="2400" b="1" dirty="0" smtClean="0"/>
              <a:t>Adriana</a:t>
            </a:r>
            <a:r>
              <a:rPr lang="en-US" sz="2400" dirty="0" smtClean="0"/>
              <a:t>: I don’t know. I don’t really want to go.</a:t>
            </a:r>
          </a:p>
          <a:p>
            <a:pPr marL="0" indent="0">
              <a:buFont typeface="Arial"/>
              <a:buNone/>
            </a:pPr>
            <a:r>
              <a:rPr lang="en-US" sz="2400" b="1" dirty="0" smtClean="0"/>
              <a:t>Matt</a:t>
            </a:r>
            <a:r>
              <a:rPr lang="en-US" sz="2400" dirty="0" smtClean="0"/>
              <a:t>: But it’s supposed to be so good! Come on!</a:t>
            </a:r>
          </a:p>
          <a:p>
            <a:pPr marL="0" indent="0">
              <a:buFont typeface="Arial"/>
              <a:buNone/>
            </a:pPr>
            <a:r>
              <a:rPr lang="en-US" sz="2400" b="1" dirty="0" smtClean="0"/>
              <a:t>Adriana</a:t>
            </a:r>
            <a:r>
              <a:rPr lang="en-US" sz="2400" dirty="0" smtClean="0"/>
              <a:t>: Eh, I just don’t feel like it. I saw the preview, and it looked boring. </a:t>
            </a:r>
          </a:p>
          <a:p>
            <a:pPr marL="0" indent="0">
              <a:buFont typeface="Arial"/>
              <a:buNone/>
            </a:pPr>
            <a:r>
              <a:rPr lang="en-US" sz="2400" b="1" dirty="0" smtClean="0"/>
              <a:t>Matt</a:t>
            </a:r>
            <a:r>
              <a:rPr lang="en-US" sz="2400" dirty="0" smtClean="0"/>
              <a:t>: Boring? That’s totally not what I heard. Plus. . .</a:t>
            </a:r>
          </a:p>
        </p:txBody>
      </p:sp>
    </p:spTree>
    <p:extLst>
      <p:ext uri="{BB962C8B-B14F-4D97-AF65-F5344CB8AC3E}">
        <p14:creationId xmlns:p14="http://schemas.microsoft.com/office/powerpoint/2010/main" val="3075085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EFF1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Shot 2014-08-26 at 5.11.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56" y="2801227"/>
            <a:ext cx="7274676" cy="3713860"/>
          </a:xfrm>
          <a:prstGeom prst="rect">
            <a:avLst/>
          </a:prstGeom>
        </p:spPr>
      </p:pic>
      <p:sp>
        <p:nvSpPr>
          <p:cNvPr id="8" name="Content Placeholder 2"/>
          <p:cNvSpPr txBox="1">
            <a:spLocks/>
          </p:cNvSpPr>
          <p:nvPr/>
        </p:nvSpPr>
        <p:spPr>
          <a:xfrm rot="757531">
            <a:off x="7239263" y="2239306"/>
            <a:ext cx="1279141" cy="7757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solidFill>
                  <a:schemeClr val="accent6">
                    <a:lumMod val="75000"/>
                  </a:schemeClr>
                </a:solidFill>
              </a:rPr>
              <a:t>TEXT</a:t>
            </a:r>
            <a:endParaRPr lang="en-US" b="1" dirty="0" smtClean="0"/>
          </a:p>
        </p:txBody>
      </p:sp>
      <p:sp>
        <p:nvSpPr>
          <p:cNvPr id="9" name="Content Placeholder 2"/>
          <p:cNvSpPr txBox="1">
            <a:spLocks/>
          </p:cNvSpPr>
          <p:nvPr/>
        </p:nvSpPr>
        <p:spPr>
          <a:xfrm>
            <a:off x="367108" y="375928"/>
            <a:ext cx="8593736" cy="25503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i="1" dirty="0" smtClean="0">
                <a:solidFill>
                  <a:schemeClr val="accent6">
                    <a:lumMod val="75000"/>
                  </a:schemeClr>
                </a:solidFill>
              </a:rPr>
              <a:t>. . .</a:t>
            </a:r>
            <a:r>
              <a:rPr lang="en-US" sz="2400" b="1" i="1" dirty="0" smtClean="0">
                <a:solidFill>
                  <a:schemeClr val="accent6">
                    <a:lumMod val="75000"/>
                  </a:schemeClr>
                </a:solidFill>
              </a:rPr>
              <a:t>Rotten Tomatoes gave it a 92%!</a:t>
            </a:r>
          </a:p>
          <a:p>
            <a:pPr marL="0" indent="0">
              <a:buFont typeface="Arial"/>
              <a:buNone/>
            </a:pPr>
            <a:r>
              <a:rPr lang="en-US" sz="2400" b="1" dirty="0" smtClean="0"/>
              <a:t>Adriana</a:t>
            </a:r>
            <a:r>
              <a:rPr lang="en-US" sz="2400" dirty="0" smtClean="0"/>
              <a:t>: Wow, really?</a:t>
            </a:r>
          </a:p>
          <a:p>
            <a:pPr marL="0" indent="0">
              <a:buFont typeface="Arial"/>
              <a:buNone/>
            </a:pPr>
            <a:r>
              <a:rPr lang="en-US" sz="2400" b="1" dirty="0" smtClean="0"/>
              <a:t>Matt</a:t>
            </a:r>
            <a:r>
              <a:rPr lang="en-US" sz="2400" dirty="0" smtClean="0"/>
              <a:t>: Yeah, and </a:t>
            </a:r>
            <a:r>
              <a:rPr lang="en-US" sz="2400" b="1" i="1" dirty="0" smtClean="0">
                <a:solidFill>
                  <a:srgbClr val="E46C0A"/>
                </a:solidFill>
              </a:rPr>
              <a:t>the Rotten Tomatoes audience ranked it 95%</a:t>
            </a:r>
            <a:r>
              <a:rPr lang="en-US" sz="2400" dirty="0" smtClean="0"/>
              <a:t>!</a:t>
            </a:r>
          </a:p>
          <a:p>
            <a:pPr marL="0" indent="0">
              <a:buFont typeface="Arial"/>
              <a:buNone/>
            </a:pPr>
            <a:r>
              <a:rPr lang="en-US" sz="2400" b="1" dirty="0" smtClean="0"/>
              <a:t>Adriana</a:t>
            </a:r>
            <a:r>
              <a:rPr lang="en-US" sz="2400" dirty="0" smtClean="0"/>
              <a:t>: Well, in that case, yeah, okay. Let’s see it!</a:t>
            </a:r>
          </a:p>
        </p:txBody>
      </p:sp>
      <p:sp>
        <p:nvSpPr>
          <p:cNvPr id="10" name="Curved Left Arrow 9"/>
          <p:cNvSpPr/>
          <p:nvPr/>
        </p:nvSpPr>
        <p:spPr>
          <a:xfrm rot="361648">
            <a:off x="8233432" y="2657064"/>
            <a:ext cx="613128" cy="832158"/>
          </a:xfrm>
          <a:prstGeom prst="curvedLeftArrow">
            <a:avLst/>
          </a:prstGeom>
          <a:solidFill>
            <a:srgbClr val="E46C0A"/>
          </a:solidFill>
          <a:ln>
            <a:solidFill>
              <a:srgbClr val="E46C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8390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
        <p:nvSpPr>
          <p:cNvPr id="8" name="Rectangle 7"/>
          <p:cNvSpPr/>
          <p:nvPr/>
        </p:nvSpPr>
        <p:spPr>
          <a:xfrm>
            <a:off x="0" y="0"/>
            <a:ext cx="9144000" cy="685800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mtClean="0"/>
              <a:t>2. Authorizing</a:t>
            </a:r>
            <a:endParaRPr lang="en-US" dirty="0"/>
          </a:p>
        </p:txBody>
      </p:sp>
      <p:sp>
        <p:nvSpPr>
          <p:cNvPr id="10" name="Content Placeholder 2"/>
          <p:cNvSpPr txBox="1">
            <a:spLocks/>
          </p:cNvSpPr>
          <p:nvPr/>
        </p:nvSpPr>
        <p:spPr>
          <a:xfrm>
            <a:off x="457200" y="1441119"/>
            <a:ext cx="6214216" cy="188902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solidFill>
                  <a:srgbClr val="3E832E"/>
                </a:solidFill>
              </a:rPr>
              <a:t>When you invoke the expertise or status of other writers to support your thinking.</a:t>
            </a:r>
            <a:endParaRPr lang="en-US" b="1" dirty="0">
              <a:solidFill>
                <a:srgbClr val="3E832E"/>
              </a:solidFill>
            </a:endParaRPr>
          </a:p>
        </p:txBody>
      </p:sp>
      <p:sp>
        <p:nvSpPr>
          <p:cNvPr id="11" name="Content Placeholder 2"/>
          <p:cNvSpPr txBox="1">
            <a:spLocks/>
          </p:cNvSpPr>
          <p:nvPr/>
        </p:nvSpPr>
        <p:spPr>
          <a:xfrm>
            <a:off x="457200" y="3219754"/>
            <a:ext cx="8229600" cy="33937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t>Scenario: </a:t>
            </a:r>
            <a:r>
              <a:rPr lang="en-US" sz="2400" dirty="0" smtClean="0"/>
              <a:t>Two friends are deciding whether to go work out at the gym.</a:t>
            </a:r>
          </a:p>
          <a:p>
            <a:pPr marL="0" indent="0">
              <a:buFont typeface="Arial"/>
              <a:buNone/>
            </a:pPr>
            <a:endParaRPr lang="en-US" sz="2400" b="1" dirty="0"/>
          </a:p>
          <a:p>
            <a:pPr marL="0" indent="0">
              <a:buFont typeface="Arial"/>
              <a:buNone/>
            </a:pPr>
            <a:r>
              <a:rPr lang="en-US" sz="2400" b="1" dirty="0" smtClean="0"/>
              <a:t>Maria:</a:t>
            </a:r>
            <a:r>
              <a:rPr lang="en-US" sz="2400" dirty="0" smtClean="0"/>
              <a:t> I don’t feel like working out today. Let’s just skip it.</a:t>
            </a:r>
          </a:p>
          <a:p>
            <a:pPr marL="0" indent="0">
              <a:buFont typeface="Arial"/>
              <a:buNone/>
            </a:pPr>
            <a:r>
              <a:rPr lang="en-US" sz="2400" b="1" dirty="0" smtClean="0"/>
              <a:t>Jenny</a:t>
            </a:r>
            <a:r>
              <a:rPr lang="en-US" sz="2400" dirty="0" smtClean="0"/>
              <a:t>: Yeah, I’m totally unmotivated too. But we probably should. . .</a:t>
            </a:r>
          </a:p>
          <a:p>
            <a:pPr marL="0" indent="0">
              <a:buFont typeface="Arial"/>
              <a:buNone/>
            </a:pPr>
            <a:r>
              <a:rPr lang="en-US" sz="2400" b="1" dirty="0" smtClean="0"/>
              <a:t>Maria: </a:t>
            </a:r>
            <a:r>
              <a:rPr lang="en-US" sz="2400" dirty="0" smtClean="0"/>
              <a:t>We could just go tomorrow instead.</a:t>
            </a:r>
          </a:p>
          <a:p>
            <a:pPr marL="0" indent="0">
              <a:buFont typeface="Arial"/>
              <a:buNone/>
            </a:pPr>
            <a:r>
              <a:rPr lang="en-US" sz="2400" b="1" dirty="0" smtClean="0"/>
              <a:t>Jenny: </a:t>
            </a:r>
            <a:r>
              <a:rPr lang="en-US" sz="2400" dirty="0" smtClean="0"/>
              <a:t>I hear you, but working out is good for us. Plus. . .</a:t>
            </a:r>
            <a:endParaRPr lang="en-US" sz="2400" b="1" dirty="0"/>
          </a:p>
        </p:txBody>
      </p:sp>
      <p:pic>
        <p:nvPicPr>
          <p:cNvPr id="12" name="Picture 11"/>
          <p:cNvPicPr>
            <a:picLocks noChangeAspect="1"/>
          </p:cNvPicPr>
          <p:nvPr/>
        </p:nvPicPr>
        <p:blipFill>
          <a:blip r:embed="rId2"/>
          <a:stretch>
            <a:fillRect/>
          </a:stretch>
        </p:blipFill>
        <p:spPr>
          <a:xfrm>
            <a:off x="6456922" y="274638"/>
            <a:ext cx="2229878" cy="2700862"/>
          </a:xfrm>
          <a:prstGeom prst="rect">
            <a:avLst/>
          </a:prstGeom>
        </p:spPr>
      </p:pic>
    </p:spTree>
    <p:extLst>
      <p:ext uri="{BB962C8B-B14F-4D97-AF65-F5344CB8AC3E}">
        <p14:creationId xmlns:p14="http://schemas.microsoft.com/office/powerpoint/2010/main" val="1720088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4-08-26 at 5.18.25 PM.png"/>
          <p:cNvPicPr>
            <a:picLocks noChangeAspect="1"/>
          </p:cNvPicPr>
          <p:nvPr/>
        </p:nvPicPr>
        <p:blipFill rotWithShape="1">
          <a:blip r:embed="rId2">
            <a:extLst>
              <a:ext uri="{28A0092B-C50C-407E-A947-70E740481C1C}">
                <a14:useLocalDpi xmlns:a14="http://schemas.microsoft.com/office/drawing/2010/main" val="0"/>
              </a:ext>
            </a:extLst>
          </a:blip>
          <a:srcRect l="8932" t="9515" r="8965" b="3267"/>
          <a:stretch/>
        </p:blipFill>
        <p:spPr>
          <a:xfrm>
            <a:off x="4972481" y="1386301"/>
            <a:ext cx="3888677" cy="4116990"/>
          </a:xfrm>
          <a:prstGeom prst="rect">
            <a:avLst/>
          </a:prstGeom>
        </p:spPr>
      </p:pic>
      <p:sp>
        <p:nvSpPr>
          <p:cNvPr id="7" name="Content Placeholder 2"/>
          <p:cNvSpPr txBox="1">
            <a:spLocks/>
          </p:cNvSpPr>
          <p:nvPr/>
        </p:nvSpPr>
        <p:spPr>
          <a:xfrm>
            <a:off x="238226" y="624428"/>
            <a:ext cx="4734255" cy="59557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rgbClr val="000000"/>
                </a:solidFill>
              </a:rPr>
              <a:t>. . .well, you </a:t>
            </a:r>
            <a:r>
              <a:rPr lang="en-US" sz="2400" i="1" dirty="0" smtClean="0">
                <a:solidFill>
                  <a:srgbClr val="000000"/>
                </a:solidFill>
              </a:rPr>
              <a:t>do</a:t>
            </a:r>
            <a:r>
              <a:rPr lang="en-US" sz="2400" dirty="0" smtClean="0">
                <a:solidFill>
                  <a:srgbClr val="000000"/>
                </a:solidFill>
              </a:rPr>
              <a:t> know who Dr. Oz is, right? </a:t>
            </a:r>
            <a:r>
              <a:rPr lang="en-US" sz="2400" b="1" i="1" dirty="0" smtClean="0">
                <a:solidFill>
                  <a:srgbClr val="3E832E"/>
                </a:solidFill>
              </a:rPr>
              <a:t>That cardiothoracic surgeon who promotes health?</a:t>
            </a:r>
          </a:p>
          <a:p>
            <a:pPr marL="0" indent="0">
              <a:buFont typeface="Arial"/>
              <a:buNone/>
            </a:pPr>
            <a:r>
              <a:rPr lang="en-US" sz="2400" b="1" dirty="0" smtClean="0"/>
              <a:t>Maria</a:t>
            </a:r>
            <a:r>
              <a:rPr lang="en-US" sz="2400" b="1" dirty="0" smtClean="0">
                <a:solidFill>
                  <a:schemeClr val="accent1"/>
                </a:solidFill>
              </a:rPr>
              <a:t>:</a:t>
            </a:r>
            <a:r>
              <a:rPr lang="en-US" sz="2400" b="1" dirty="0" smtClean="0">
                <a:solidFill>
                  <a:srgbClr val="4F6228"/>
                </a:solidFill>
              </a:rPr>
              <a:t> </a:t>
            </a:r>
            <a:r>
              <a:rPr lang="en-US" sz="2400" b="1" i="1" dirty="0">
                <a:solidFill>
                  <a:srgbClr val="3E832E"/>
                </a:solidFill>
              </a:rPr>
              <a:t>T</a:t>
            </a:r>
            <a:r>
              <a:rPr lang="en-US" sz="2400" b="1" i="1" dirty="0" smtClean="0">
                <a:solidFill>
                  <a:srgbClr val="3E832E"/>
                </a:solidFill>
              </a:rPr>
              <a:t>he famous guy from Oprah?</a:t>
            </a:r>
          </a:p>
          <a:p>
            <a:pPr marL="0" indent="0">
              <a:buFont typeface="Arial"/>
              <a:buNone/>
            </a:pPr>
            <a:r>
              <a:rPr lang="en-US" sz="2400" b="1" dirty="0" smtClean="0">
                <a:solidFill>
                  <a:srgbClr val="000000"/>
                </a:solidFill>
              </a:rPr>
              <a:t>Jenny: </a:t>
            </a:r>
            <a:r>
              <a:rPr lang="en-US" sz="2400" dirty="0" smtClean="0">
                <a:solidFill>
                  <a:srgbClr val="000000"/>
                </a:solidFill>
              </a:rPr>
              <a:t> </a:t>
            </a:r>
            <a:r>
              <a:rPr lang="en-US" sz="2400" dirty="0" smtClean="0"/>
              <a:t>Yeah, that’s him. </a:t>
            </a:r>
            <a:r>
              <a:rPr lang="en-US" sz="2400" dirty="0" smtClean="0">
                <a:solidFill>
                  <a:srgbClr val="000000"/>
                </a:solidFill>
              </a:rPr>
              <a:t>Well, he says that cardiovascular exercise is super-beneficial. </a:t>
            </a:r>
          </a:p>
          <a:p>
            <a:pPr marL="0" indent="0">
              <a:buFont typeface="Arial"/>
              <a:buNone/>
            </a:pPr>
            <a:r>
              <a:rPr lang="en-US" sz="2400" b="1" dirty="0" smtClean="0">
                <a:solidFill>
                  <a:srgbClr val="000000"/>
                </a:solidFill>
              </a:rPr>
              <a:t>Maria: </a:t>
            </a:r>
            <a:r>
              <a:rPr lang="en-US" sz="2400" dirty="0">
                <a:solidFill>
                  <a:srgbClr val="000000"/>
                </a:solidFill>
              </a:rPr>
              <a:t> </a:t>
            </a:r>
            <a:r>
              <a:rPr lang="en-US" sz="2400" dirty="0" smtClean="0">
                <a:solidFill>
                  <a:srgbClr val="000000"/>
                </a:solidFill>
              </a:rPr>
              <a:t>Does he really?</a:t>
            </a:r>
          </a:p>
          <a:p>
            <a:pPr marL="0" indent="0">
              <a:buNone/>
            </a:pPr>
            <a:r>
              <a:rPr lang="en-US" sz="2400" b="1" dirty="0">
                <a:solidFill>
                  <a:srgbClr val="000000"/>
                </a:solidFill>
              </a:rPr>
              <a:t>Jenny: </a:t>
            </a:r>
            <a:r>
              <a:rPr lang="en-US" sz="2400" dirty="0" smtClean="0">
                <a:solidFill>
                  <a:srgbClr val="000000"/>
                </a:solidFill>
              </a:rPr>
              <a:t>Yep. And if Dr. Oz says it’s </a:t>
            </a:r>
          </a:p>
          <a:p>
            <a:pPr marL="0" indent="0">
              <a:buNone/>
            </a:pPr>
            <a:r>
              <a:rPr lang="en-US" sz="2400" dirty="0">
                <a:solidFill>
                  <a:srgbClr val="000000"/>
                </a:solidFill>
              </a:rPr>
              <a:t>g</a:t>
            </a:r>
            <a:r>
              <a:rPr lang="en-US" sz="2400" dirty="0" smtClean="0">
                <a:solidFill>
                  <a:srgbClr val="000000"/>
                </a:solidFill>
              </a:rPr>
              <a:t>ood for us, we should probably go.</a:t>
            </a:r>
          </a:p>
          <a:p>
            <a:pPr marL="0" indent="0">
              <a:buNone/>
            </a:pPr>
            <a:r>
              <a:rPr lang="en-US" sz="2400" b="1" dirty="0">
                <a:solidFill>
                  <a:srgbClr val="000000"/>
                </a:solidFill>
              </a:rPr>
              <a:t>Maria: </a:t>
            </a:r>
            <a:r>
              <a:rPr lang="en-US" sz="2400" dirty="0" smtClean="0"/>
              <a:t>Yeah, I guess you’re right. </a:t>
            </a:r>
          </a:p>
          <a:p>
            <a:pPr marL="0" indent="0">
              <a:buNone/>
            </a:pPr>
            <a:r>
              <a:rPr lang="en-US" sz="2400" dirty="0" smtClean="0">
                <a:solidFill>
                  <a:srgbClr val="000000"/>
                </a:solidFill>
              </a:rPr>
              <a:t>Let’s head out now!</a:t>
            </a:r>
            <a:endParaRPr lang="en-US" sz="2400" dirty="0" smtClean="0"/>
          </a:p>
        </p:txBody>
      </p:sp>
    </p:spTree>
    <p:extLst>
      <p:ext uri="{BB962C8B-B14F-4D97-AF65-F5344CB8AC3E}">
        <p14:creationId xmlns:p14="http://schemas.microsoft.com/office/powerpoint/2010/main" val="424867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
        <p:nvSpPr>
          <p:cNvPr id="8" name="Rectangle 7"/>
          <p:cNvSpPr/>
          <p:nvPr/>
        </p:nvSpPr>
        <p:spPr>
          <a:xfrm>
            <a:off x="0" y="0"/>
            <a:ext cx="9144000" cy="6858000"/>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mtClean="0"/>
              <a:t>3. Extending</a:t>
            </a:r>
            <a:endParaRPr lang="en-US" dirty="0"/>
          </a:p>
        </p:txBody>
      </p:sp>
      <p:sp>
        <p:nvSpPr>
          <p:cNvPr id="10" name="Content Placeholder 2"/>
          <p:cNvSpPr txBox="1">
            <a:spLocks/>
          </p:cNvSpPr>
          <p:nvPr/>
        </p:nvSpPr>
        <p:spPr>
          <a:xfrm>
            <a:off x="457200" y="1435403"/>
            <a:ext cx="5323720" cy="125086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solidFill>
                  <a:srgbClr val="406CA6"/>
                </a:solidFill>
              </a:rPr>
              <a:t>When you put your own spin on the terms or concepts you take from other texts.  </a:t>
            </a:r>
            <a:endParaRPr lang="en-US" b="1" dirty="0">
              <a:solidFill>
                <a:srgbClr val="406CA6"/>
              </a:solidFill>
            </a:endParaRPr>
          </a:p>
        </p:txBody>
      </p:sp>
      <p:sp>
        <p:nvSpPr>
          <p:cNvPr id="11" name="Content Placeholder 2"/>
          <p:cNvSpPr txBox="1">
            <a:spLocks/>
          </p:cNvSpPr>
          <p:nvPr/>
        </p:nvSpPr>
        <p:spPr>
          <a:xfrm>
            <a:off x="318243" y="2686263"/>
            <a:ext cx="8966875" cy="414957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t>Scenario: </a:t>
            </a:r>
            <a:r>
              <a:rPr lang="en-US" sz="2400" dirty="0" smtClean="0"/>
              <a:t>Two students are brainstorming </a:t>
            </a:r>
          </a:p>
          <a:p>
            <a:pPr marL="0" indent="0">
              <a:buFont typeface="Arial"/>
              <a:buNone/>
            </a:pPr>
            <a:r>
              <a:rPr lang="en-US" sz="2400" dirty="0" smtClean="0"/>
              <a:t>ways to raise money for their senior class trip.</a:t>
            </a:r>
          </a:p>
          <a:p>
            <a:pPr marL="0" indent="0">
              <a:buFont typeface="Arial"/>
              <a:buNone/>
            </a:pPr>
            <a:endParaRPr lang="en-US" sz="2400" dirty="0"/>
          </a:p>
          <a:p>
            <a:pPr marL="0" indent="0">
              <a:buFont typeface="Arial"/>
              <a:buNone/>
            </a:pPr>
            <a:r>
              <a:rPr lang="en-US" sz="2400" dirty="0" smtClean="0"/>
              <a:t> </a:t>
            </a:r>
            <a:r>
              <a:rPr lang="en-US" sz="2400" b="1" dirty="0" smtClean="0"/>
              <a:t>Bev: </a:t>
            </a:r>
            <a:r>
              <a:rPr lang="en-US" sz="2400" dirty="0" smtClean="0"/>
              <a:t>According to this “Fundraising 101” pamphlet, a good way to raise money is by renting a dunk tank.</a:t>
            </a:r>
          </a:p>
          <a:p>
            <a:pPr marL="0" indent="0">
              <a:buFont typeface="Arial"/>
              <a:buNone/>
            </a:pPr>
            <a:r>
              <a:rPr lang="en-US" sz="2400" b="1" dirty="0" smtClean="0"/>
              <a:t>Brian: </a:t>
            </a:r>
            <a:r>
              <a:rPr lang="en-US" sz="2400" dirty="0" smtClean="0"/>
              <a:t>Yeah, that seems like a decent starting point</a:t>
            </a:r>
            <a:r>
              <a:rPr lang="en-US" sz="2400" smtClean="0"/>
              <a:t>, and I </a:t>
            </a:r>
            <a:r>
              <a:rPr lang="en-US" sz="2400" dirty="0" smtClean="0"/>
              <a:t>bet we could make even more money if we put our own spin on it. </a:t>
            </a:r>
          </a:p>
          <a:p>
            <a:pPr marL="0" indent="0">
              <a:buFont typeface="Arial"/>
              <a:buNone/>
            </a:pPr>
            <a:r>
              <a:rPr lang="en-US" sz="2400" b="1" dirty="0" smtClean="0"/>
              <a:t>Bev:</a:t>
            </a:r>
            <a:r>
              <a:rPr lang="en-US" sz="2400" dirty="0" smtClean="0"/>
              <a:t> What do you mean?</a:t>
            </a:r>
          </a:p>
          <a:p>
            <a:pPr marL="0" indent="0">
              <a:buFont typeface="Arial"/>
              <a:buNone/>
            </a:pPr>
            <a:r>
              <a:rPr lang="en-US" sz="2400" b="1" dirty="0" smtClean="0"/>
              <a:t>Brian:</a:t>
            </a:r>
            <a:r>
              <a:rPr lang="en-US" sz="2400" dirty="0" smtClean="0"/>
              <a:t> Well. . .</a:t>
            </a:r>
            <a:endParaRPr lang="en-US" sz="2400" b="1" dirty="0"/>
          </a:p>
        </p:txBody>
      </p:sp>
      <p:pic>
        <p:nvPicPr>
          <p:cNvPr id="12" name="Picture 11"/>
          <p:cNvPicPr>
            <a:picLocks noChangeAspect="1"/>
          </p:cNvPicPr>
          <p:nvPr/>
        </p:nvPicPr>
        <p:blipFill>
          <a:blip r:embed="rId2"/>
          <a:stretch>
            <a:fillRect/>
          </a:stretch>
        </p:blipFill>
        <p:spPr>
          <a:xfrm>
            <a:off x="6306459" y="190500"/>
            <a:ext cx="2496305" cy="3289704"/>
          </a:xfrm>
          <a:prstGeom prst="rect">
            <a:avLst/>
          </a:prstGeom>
        </p:spPr>
      </p:pic>
    </p:spTree>
    <p:extLst>
      <p:ext uri="{BB962C8B-B14F-4D97-AF65-F5344CB8AC3E}">
        <p14:creationId xmlns:p14="http://schemas.microsoft.com/office/powerpoint/2010/main" val="4078981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53523" y="763548"/>
            <a:ext cx="4682005" cy="609445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i="1" dirty="0" smtClean="0">
                <a:solidFill>
                  <a:srgbClr val="406CA6"/>
                </a:solidFill>
              </a:rPr>
              <a:t>. . .how about instead of filling it with just plain water, we add jellyfish? </a:t>
            </a:r>
          </a:p>
          <a:p>
            <a:pPr marL="0" indent="0">
              <a:buFont typeface="Arial"/>
              <a:buNone/>
            </a:pPr>
            <a:r>
              <a:rPr lang="en-US" sz="2400" b="1" dirty="0" smtClean="0"/>
              <a:t>Bev: </a:t>
            </a:r>
            <a:r>
              <a:rPr lang="en-US" sz="2400" dirty="0" smtClean="0"/>
              <a:t>Great idea! The students would pay big-time to watch Mrs. </a:t>
            </a:r>
            <a:r>
              <a:rPr lang="en-US" sz="2400" dirty="0" err="1" smtClean="0"/>
              <a:t>Sourgrouch</a:t>
            </a:r>
            <a:r>
              <a:rPr lang="en-US" sz="2400" dirty="0" smtClean="0"/>
              <a:t> get stung over and over again! Hey, </a:t>
            </a:r>
            <a:r>
              <a:rPr lang="en-US" sz="2400" b="1" i="1" dirty="0" smtClean="0">
                <a:solidFill>
                  <a:srgbClr val="406CA6"/>
                </a:solidFill>
              </a:rPr>
              <a:t>we could even get a second dunk tank!</a:t>
            </a:r>
          </a:p>
          <a:p>
            <a:pPr marL="0" indent="0">
              <a:buFont typeface="Arial"/>
              <a:buNone/>
            </a:pPr>
            <a:r>
              <a:rPr lang="en-US" sz="2400" b="1" dirty="0" smtClean="0"/>
              <a:t>Brian: </a:t>
            </a:r>
            <a:r>
              <a:rPr lang="en-US" sz="2400" dirty="0" smtClean="0"/>
              <a:t>And fill it with what?</a:t>
            </a:r>
          </a:p>
          <a:p>
            <a:pPr marL="0" indent="0">
              <a:buFont typeface="Arial"/>
              <a:buNone/>
            </a:pPr>
            <a:r>
              <a:rPr lang="en-US" sz="2400" b="1" dirty="0" smtClean="0"/>
              <a:t>Bev: </a:t>
            </a:r>
            <a:r>
              <a:rPr lang="en-US" sz="2400" b="1" i="1" dirty="0" smtClean="0">
                <a:solidFill>
                  <a:srgbClr val="406CA6"/>
                </a:solidFill>
              </a:rPr>
              <a:t>Piranhas!</a:t>
            </a:r>
          </a:p>
          <a:p>
            <a:pPr marL="0" indent="0">
              <a:buFont typeface="Arial"/>
              <a:buNone/>
            </a:pPr>
            <a:r>
              <a:rPr lang="en-US" sz="2400" b="1" dirty="0" smtClean="0"/>
              <a:t>Brian: </a:t>
            </a:r>
            <a:r>
              <a:rPr lang="en-US" sz="2400" dirty="0" smtClean="0"/>
              <a:t>Awesome idea! Man, we’re </a:t>
            </a:r>
          </a:p>
          <a:p>
            <a:pPr marL="0" indent="0">
              <a:buFont typeface="Arial"/>
              <a:buNone/>
            </a:pPr>
            <a:r>
              <a:rPr lang="en-US" sz="2400" dirty="0" smtClean="0"/>
              <a:t>going to make so much money!</a:t>
            </a:r>
          </a:p>
        </p:txBody>
      </p:sp>
      <p:pic>
        <p:nvPicPr>
          <p:cNvPr id="7" name="Picture 6"/>
          <p:cNvPicPr>
            <a:picLocks noChangeAspect="1"/>
          </p:cNvPicPr>
          <p:nvPr/>
        </p:nvPicPr>
        <p:blipFill>
          <a:blip r:embed="rId2"/>
          <a:stretch>
            <a:fillRect/>
          </a:stretch>
        </p:blipFill>
        <p:spPr>
          <a:xfrm>
            <a:off x="5035528" y="1651259"/>
            <a:ext cx="3931671" cy="3392414"/>
          </a:xfrm>
          <a:prstGeom prst="rect">
            <a:avLst/>
          </a:prstGeom>
        </p:spPr>
      </p:pic>
    </p:spTree>
    <p:extLst>
      <p:ext uri="{BB962C8B-B14F-4D97-AF65-F5344CB8AC3E}">
        <p14:creationId xmlns:p14="http://schemas.microsoft.com/office/powerpoint/2010/main" val="3528477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
        <p:nvSpPr>
          <p:cNvPr id="8" name="Rectangle 7"/>
          <p:cNvSpPr/>
          <p:nvPr/>
        </p:nvSpPr>
        <p:spPr>
          <a:xfrm>
            <a:off x="0" y="0"/>
            <a:ext cx="9144000" cy="68580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mtClean="0"/>
              <a:t>4. Countering</a:t>
            </a:r>
            <a:endParaRPr lang="en-US" dirty="0"/>
          </a:p>
        </p:txBody>
      </p:sp>
      <p:sp>
        <p:nvSpPr>
          <p:cNvPr id="10" name="Content Placeholder 2"/>
          <p:cNvSpPr txBox="1">
            <a:spLocks/>
          </p:cNvSpPr>
          <p:nvPr/>
        </p:nvSpPr>
        <p:spPr>
          <a:xfrm>
            <a:off x="150636" y="1261027"/>
            <a:ext cx="5557293" cy="223520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solidFill>
                  <a:srgbClr val="9B0101"/>
                </a:solidFill>
              </a:rPr>
              <a:t>When you “push back” against the text in some way (identifying fallacies in the writer’s argument, for example).</a:t>
            </a:r>
            <a:endParaRPr lang="en-US" b="1" dirty="0">
              <a:solidFill>
                <a:srgbClr val="9B0101"/>
              </a:solidFill>
            </a:endParaRPr>
          </a:p>
        </p:txBody>
      </p:sp>
      <p:pic>
        <p:nvPicPr>
          <p:cNvPr id="11" name="Picture 10"/>
          <p:cNvPicPr>
            <a:picLocks noChangeAspect="1"/>
          </p:cNvPicPr>
          <p:nvPr/>
        </p:nvPicPr>
        <p:blipFill>
          <a:blip r:embed="rId2"/>
          <a:stretch>
            <a:fillRect/>
          </a:stretch>
        </p:blipFill>
        <p:spPr>
          <a:xfrm>
            <a:off x="5707929" y="144480"/>
            <a:ext cx="3251200" cy="3378200"/>
          </a:xfrm>
          <a:prstGeom prst="rect">
            <a:avLst/>
          </a:prstGeom>
          <a:ln>
            <a:solidFill>
              <a:srgbClr val="000000"/>
            </a:solidFill>
          </a:ln>
        </p:spPr>
      </p:pic>
      <p:sp>
        <p:nvSpPr>
          <p:cNvPr id="12" name="Content Placeholder 2"/>
          <p:cNvSpPr txBox="1">
            <a:spLocks/>
          </p:cNvSpPr>
          <p:nvPr/>
        </p:nvSpPr>
        <p:spPr>
          <a:xfrm>
            <a:off x="303036" y="3725562"/>
            <a:ext cx="8656093" cy="32848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t>Scenario: </a:t>
            </a:r>
            <a:r>
              <a:rPr lang="en-US" sz="2400" dirty="0" smtClean="0"/>
              <a:t>A young couple is debating whether to adopt a family of hyenas.</a:t>
            </a:r>
          </a:p>
          <a:p>
            <a:pPr marL="0" indent="0">
              <a:buFont typeface="Arial"/>
              <a:buNone/>
            </a:pPr>
            <a:r>
              <a:rPr lang="en-US" sz="2400" b="1" dirty="0" smtClean="0"/>
              <a:t>Betsy: </a:t>
            </a:r>
            <a:r>
              <a:rPr lang="en-US" sz="2400" dirty="0" smtClean="0"/>
              <a:t>I don’t think it’s such a good idea, Lance. I just read </a:t>
            </a:r>
            <a:r>
              <a:rPr lang="en-US" sz="2400" i="1" dirty="0" smtClean="0"/>
              <a:t>Hyenas: The Hidden Dangers, </a:t>
            </a:r>
            <a:r>
              <a:rPr lang="en-US" sz="2400" dirty="0" smtClean="0"/>
              <a:t>and it makes a compelling argument that hyena ownership isn’t for everyone. Hyenas are hard to housetrain and costly to feed, and they carry disease.</a:t>
            </a:r>
          </a:p>
          <a:p>
            <a:pPr marL="0" indent="0">
              <a:buFont typeface="Arial"/>
              <a:buNone/>
            </a:pPr>
            <a:r>
              <a:rPr lang="en-US" sz="2400" b="1" dirty="0" smtClean="0"/>
              <a:t>Lance: </a:t>
            </a:r>
            <a:r>
              <a:rPr lang="en-US" sz="2400" dirty="0" smtClean="0"/>
              <a:t> That’s true. . .</a:t>
            </a:r>
            <a:endParaRPr lang="en-US" sz="2400" b="1" dirty="0" smtClean="0"/>
          </a:p>
        </p:txBody>
      </p:sp>
    </p:spTree>
    <p:extLst>
      <p:ext uri="{BB962C8B-B14F-4D97-AF65-F5344CB8AC3E}">
        <p14:creationId xmlns:p14="http://schemas.microsoft.com/office/powerpoint/2010/main" val="2481308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588</TotalTime>
  <Words>858</Words>
  <Application>Microsoft Office PowerPoint</Application>
  <PresentationFormat>On-screen Show (4:3)</PresentationFormat>
  <Paragraphs>90</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I’ve Got Those Moves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Turn</vt:lpstr>
      <vt:lpstr>To Recap:</vt:lpstr>
      <vt:lpstr>The End</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I’ve Got Those Moves Like Harris</dc:title>
  <dc:creator>Rachael Wendler</dc:creator>
  <cp:lastModifiedBy>McGee, Christina</cp:lastModifiedBy>
  <cp:revision>48</cp:revision>
  <dcterms:created xsi:type="dcterms:W3CDTF">2014-08-26T23:37:38Z</dcterms:created>
  <dcterms:modified xsi:type="dcterms:W3CDTF">2015-09-17T00:30:16Z</dcterms:modified>
</cp:coreProperties>
</file>