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68" r:id="rId4"/>
    <p:sldId id="270" r:id="rId5"/>
    <p:sldId id="257" r:id="rId6"/>
    <p:sldId id="261" r:id="rId7"/>
    <p:sldId id="262" r:id="rId8"/>
    <p:sldId id="266" r:id="rId9"/>
    <p:sldId id="264" r:id="rId10"/>
    <p:sldId id="265" r:id="rId11"/>
    <p:sldId id="263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4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8632C-D2E4-4C8D-B10B-78BCAB819CCD}" type="datetimeFigureOut">
              <a:rPr lang="en-US" smtClean="0"/>
              <a:t>7/10/2015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71A8B-C4E0-4738-8655-9B37075456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8632C-D2E4-4C8D-B10B-78BCAB819CCD}" type="datetimeFigureOut">
              <a:rPr lang="en-US" smtClean="0"/>
              <a:t>7/10/2015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71A8B-C4E0-4738-8655-9B37075456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8632C-D2E4-4C8D-B10B-78BCAB819CCD}" type="datetimeFigureOut">
              <a:rPr lang="en-US" smtClean="0"/>
              <a:t>7/10/2015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71A8B-C4E0-4738-8655-9B37075456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8632C-D2E4-4C8D-B10B-78BCAB819CCD}" type="datetimeFigureOut">
              <a:rPr lang="en-US" smtClean="0"/>
              <a:t>7/10/2015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71A8B-C4E0-4738-8655-9B37075456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8632C-D2E4-4C8D-B10B-78BCAB819CCD}" type="datetimeFigureOut">
              <a:rPr lang="en-US" smtClean="0"/>
              <a:t>7/10/2015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71A8B-C4E0-4738-8655-9B37075456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8632C-D2E4-4C8D-B10B-78BCAB819CCD}" type="datetimeFigureOut">
              <a:rPr lang="en-US" smtClean="0"/>
              <a:t>7/10/2015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71A8B-C4E0-4738-8655-9B37075456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8632C-D2E4-4C8D-B10B-78BCAB819CCD}" type="datetimeFigureOut">
              <a:rPr lang="en-US" smtClean="0"/>
              <a:t>7/10/2015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71A8B-C4E0-4738-8655-9B37075456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8632C-D2E4-4C8D-B10B-78BCAB819CCD}" type="datetimeFigureOut">
              <a:rPr lang="en-US" smtClean="0"/>
              <a:t>7/10/2015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71A8B-C4E0-4738-8655-9B37075456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8632C-D2E4-4C8D-B10B-78BCAB819CCD}" type="datetimeFigureOut">
              <a:rPr lang="en-US" smtClean="0"/>
              <a:t>7/10/2015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71A8B-C4E0-4738-8655-9B37075456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8632C-D2E4-4C8D-B10B-78BCAB819CCD}" type="datetimeFigureOut">
              <a:rPr lang="en-US" smtClean="0"/>
              <a:t>7/10/2015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71A8B-C4E0-4738-8655-9B37075456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8632C-D2E4-4C8D-B10B-78BCAB819CCD}" type="datetimeFigureOut">
              <a:rPr lang="en-US" smtClean="0"/>
              <a:t>7/10/2015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71A8B-C4E0-4738-8655-9B37075456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8632C-D2E4-4C8D-B10B-78BCAB819CCD}" type="datetimeFigureOut">
              <a:rPr lang="en-US" smtClean="0"/>
              <a:t>7/10/2015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71A8B-C4E0-4738-8655-9B370754563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yMT08mD7Ds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kenan.ethics.duke.edu/teamkenan/encompass/current-issue/e14-in-the-hole-is-solitary-confinement-justifiable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flipV="1">
            <a:off x="0" y="-45718"/>
            <a:ext cx="9144000" cy="4571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endParaRPr lang="en-US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Evaluating Sources and Authorizing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Teacher Demonstration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Evaluating Sources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And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Harris Moves – Authorizing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Darla Oliver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SAWP – A. I. 2015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US" dirty="0" smtClean="0"/>
              <a:t>Let’s Practice - Example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33600" y="37338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719286" y="1905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1219200"/>
            <a:ext cx="7543799" cy="4952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9058440"/>
              </p:ext>
            </p:extLst>
          </p:nvPr>
        </p:nvGraphicFramePr>
        <p:xfrm>
          <a:off x="1041" y="838200"/>
          <a:ext cx="9142959" cy="7827617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2513559"/>
                <a:gridCol w="1752600"/>
                <a:gridCol w="4876800"/>
              </a:tblGrid>
              <a:tr h="685800">
                <a:tc grid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2800" u="none" strike="noStrike" cap="none" baseline="0" dirty="0">
                          <a:rtl val="0"/>
                        </a:rPr>
                        <a:t>Authorizing 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400" u="none" strike="noStrike" cap="none" baseline="0" dirty="0">
                        <a:rtl val="0"/>
                      </a:endParaRPr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4967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2000" b="1" u="sng" strike="noStrike" cap="none" baseline="0" dirty="0" smtClean="0">
                          <a:rtl val="0"/>
                        </a:rPr>
                        <a:t>Evidence</a:t>
                      </a:r>
                      <a:endParaRPr lang="en-US" sz="2000" b="1" u="sng" strike="noStrike" cap="none" baseline="0" dirty="0">
                        <a:rtl val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2000" b="1" u="sng" strike="noStrike" cap="none" baseline="0" dirty="0" smtClean="0">
                          <a:rtl val="0"/>
                        </a:rPr>
                        <a:t>Who Said it?</a:t>
                      </a:r>
                      <a:endParaRPr lang="en-US" sz="2000" b="1" u="sng" strike="noStrike" cap="none" baseline="0" dirty="0">
                        <a:rtl val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2000" b="1" u="sng" strike="noStrike" cap="none" baseline="0" dirty="0">
                          <a:rtl val="0"/>
                        </a:rPr>
                        <a:t>Importance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2000" b="1" u="none" strike="noStrike" cap="none" baseline="0" dirty="0">
                        <a:rtl val="0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2000" b="1" u="none" strike="noStrike" cap="none" baseline="0" dirty="0">
                          <a:rtl val="0"/>
                        </a:rPr>
                        <a:t>Why is this source so CREDIBLE?  Why should we pay attention?</a:t>
                      </a:r>
                    </a:p>
                  </a:txBody>
                  <a:tcPr marL="91450" marR="91450" marT="45725" marB="45725"/>
                </a:tc>
              </a:tr>
              <a:tr h="57854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800" dirty="0" smtClean="0"/>
                        <a:t>Using social isolation as punishment, Dr. Grassian, found in his research that the use of punishment as a means of changing behavior is really bad .  So far, the evidence shows an increase in or development of emotional instability and mental illness.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2000" b="1" u="none" strike="noStrike" cap="none" baseline="0" dirty="0">
                        <a:rtl val="0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2000" b="1" u="none" strike="noStrike" cap="none" baseline="0" dirty="0">
                        <a:rtl val="0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2000" b="1" u="none" strike="noStrike" cap="none" baseline="0" dirty="0">
                        <a:rtl val="0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2000" b="1" u="none" strike="noStrike" cap="none" baseline="0" dirty="0">
                        <a:rtl val="0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2000" b="1" u="none" strike="noStrike" cap="none" baseline="0" dirty="0">
                        <a:rtl val="0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2000" b="1" u="none" strike="noStrike" cap="none" baseline="0" dirty="0">
                        <a:rtl val="0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2000" b="1" u="none" strike="noStrike" cap="none" baseline="0" dirty="0">
                        <a:rtl val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800" b="0" u="none" strike="noStrike" cap="none" baseline="0" dirty="0" smtClean="0">
                          <a:rtl val="0"/>
                        </a:rPr>
                        <a:t>Dr. Grassian</a:t>
                      </a:r>
                      <a:endParaRPr sz="1800" b="0" u="none" strike="noStrike" cap="none" baseline="0" dirty="0">
                        <a:rtl val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Dr. Grassian is an expert on solitary confinement.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2000" b="1" u="none" strike="noStrike" cap="none" baseline="0" dirty="0">
                        <a:rtl val="0"/>
                      </a:endParaRPr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49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You Practice – Choose 1 Article, write on your own paper</a:t>
            </a:r>
            <a:endParaRPr lang="en-US" dirty="0"/>
          </a:p>
        </p:txBody>
      </p:sp>
      <p:graphicFrame>
        <p:nvGraphicFramePr>
          <p:cNvPr id="9" name="Shape 479"/>
          <p:cNvGraphicFramePr/>
          <p:nvPr>
            <p:extLst>
              <p:ext uri="{D42A27DB-BD31-4B8C-83A1-F6EECF244321}">
                <p14:modId xmlns:p14="http://schemas.microsoft.com/office/powerpoint/2010/main" val="3681988510"/>
              </p:ext>
            </p:extLst>
          </p:nvPr>
        </p:nvGraphicFramePr>
        <p:xfrm>
          <a:off x="0" y="1371600"/>
          <a:ext cx="9144000" cy="5509943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2264229"/>
                <a:gridCol w="1828800"/>
                <a:gridCol w="5050971"/>
              </a:tblGrid>
              <a:tr h="768947">
                <a:tc grid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3200" b="1" u="none" strike="noStrike" cap="none" baseline="0" dirty="0">
                          <a:rtl val="0"/>
                        </a:rPr>
                        <a:t>Authorizing 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400" u="none" strike="noStrike" cap="none" baseline="0" dirty="0">
                        <a:rtl val="0"/>
                      </a:endParaRPr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2504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2000" b="1" u="none" strike="noStrike" cap="none" baseline="0" dirty="0">
                          <a:rtl val="0"/>
                        </a:rPr>
                        <a:t>Evidence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2000" b="1" u="none" strike="noStrike" cap="none" baseline="0" dirty="0" smtClean="0">
                          <a:rtl val="0"/>
                        </a:rPr>
                        <a:t>Who Said it?</a:t>
                      </a:r>
                      <a:endParaRPr lang="en-US" sz="2000" b="1" u="none" strike="noStrike" cap="none" baseline="0" dirty="0">
                        <a:rtl val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2000" b="1" u="none" strike="noStrike" cap="none" baseline="0" dirty="0">
                          <a:rtl val="0"/>
                        </a:rPr>
                        <a:t>Importance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2000" b="1" u="none" strike="noStrike" cap="none" baseline="0" dirty="0">
                        <a:rtl val="0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2000" b="1" u="none" strike="noStrike" cap="none" baseline="0" dirty="0">
                          <a:rtl val="0"/>
                        </a:rPr>
                        <a:t>Why is this source so CREDIBLE?  Why should we pay attention?</a:t>
                      </a:r>
                    </a:p>
                  </a:txBody>
                  <a:tcPr marL="91450" marR="91450" marT="45725" marB="45725"/>
                </a:tc>
              </a:tr>
              <a:tr h="319240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2000" b="1" u="none" strike="noStrike" cap="none" baseline="0">
                        <a:rtl val="0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2000" b="1" u="none" strike="noStrike" cap="none" baseline="0">
                        <a:rtl val="0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2000" b="1" u="none" strike="noStrike" cap="none" baseline="0">
                        <a:rtl val="0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2000" b="1" u="none" strike="noStrike" cap="none" baseline="0">
                        <a:rtl val="0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2000" b="1" u="none" strike="noStrike" cap="none" baseline="0">
                        <a:rtl val="0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2000" b="1" u="none" strike="noStrike" cap="none" baseline="0">
                        <a:rtl val="0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2000" b="1" u="none" strike="noStrike" cap="none" baseline="0">
                        <a:rtl val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2000" b="1" u="none" strike="noStrike" cap="none" baseline="0" dirty="0">
                        <a:rtl val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2000" b="1" u="none" strike="noStrike" cap="none" baseline="0" dirty="0">
                        <a:rtl val="0"/>
                      </a:endParaRPr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572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Putting This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On your paper, write 3-4 sentences </a:t>
            </a:r>
            <a:r>
              <a:rPr lang="en-US" dirty="0"/>
              <a:t>using Sentence Starters </a:t>
            </a:r>
            <a:r>
              <a:rPr lang="en-US" b="1" dirty="0"/>
              <a:t>Authorizing</a:t>
            </a:r>
            <a:r>
              <a:rPr lang="en-US" dirty="0"/>
              <a:t> your position on Solitary </a:t>
            </a:r>
            <a:r>
              <a:rPr lang="en-US" dirty="0" smtClean="0"/>
              <a:t>Confinement</a:t>
            </a:r>
          </a:p>
          <a:p>
            <a:pPr marL="0" lvl="0" indent="0">
              <a:buNone/>
            </a:pPr>
            <a:r>
              <a:rPr lang="en-US" dirty="0" smtClean="0"/>
              <a:t>Example: </a:t>
            </a:r>
            <a:r>
              <a:rPr lang="en-US" sz="2400" dirty="0"/>
              <a:t>In his book [insert title of book/article], author [insert name] states, </a:t>
            </a:r>
            <a:r>
              <a:rPr lang="en-US" sz="2400" dirty="0" smtClean="0"/>
              <a:t>“_________________.”</a:t>
            </a:r>
          </a:p>
          <a:p>
            <a:pPr marL="0" lvl="0" indent="0" algn="ctr">
              <a:buNone/>
            </a:pPr>
            <a:r>
              <a:rPr lang="en-US" sz="2400" u="sng" dirty="0"/>
              <a:t>Solitary Confinement </a:t>
            </a:r>
            <a:r>
              <a:rPr lang="en-US" sz="2400" u="sng" dirty="0" smtClean="0"/>
              <a:t>Is </a:t>
            </a:r>
            <a:r>
              <a:rPr lang="en-US" sz="2400" u="sng" dirty="0"/>
              <a:t>Not An Appropriate Form of Punishment</a:t>
            </a:r>
          </a:p>
          <a:p>
            <a:pPr marL="0" lvl="0" indent="0">
              <a:buNone/>
            </a:pPr>
            <a:r>
              <a:rPr lang="en-US" sz="2800" dirty="0" smtClean="0"/>
              <a:t>In the article, </a:t>
            </a:r>
            <a:r>
              <a:rPr lang="en-US" sz="2800" i="1" dirty="0"/>
              <a:t>In The Hole - Is Solitary Confinement Justifiable </a:t>
            </a:r>
            <a:r>
              <a:rPr lang="en-US" sz="2800" i="1" dirty="0" smtClean="0"/>
              <a:t>Anymore?, </a:t>
            </a:r>
            <a:r>
              <a:rPr lang="en-US" sz="2800" dirty="0" smtClean="0"/>
              <a:t>Dr. Grassian states</a:t>
            </a:r>
            <a:r>
              <a:rPr lang="en-US" sz="2800" dirty="0"/>
              <a:t>, </a:t>
            </a:r>
            <a:r>
              <a:rPr lang="en-US" sz="2800" dirty="0" smtClean="0"/>
              <a:t>“the </a:t>
            </a:r>
            <a:r>
              <a:rPr lang="en-US" sz="2800" dirty="0"/>
              <a:t>use of </a:t>
            </a:r>
            <a:r>
              <a:rPr lang="en-US" sz="2800" dirty="0" smtClean="0"/>
              <a:t>solitary confinement punishment </a:t>
            </a:r>
            <a:r>
              <a:rPr lang="en-US" sz="2800" dirty="0"/>
              <a:t>as a means of changing negative behavior - is inherently ethically questionable and creates an inherent risk of harm</a:t>
            </a:r>
            <a:r>
              <a:rPr lang="en-US" sz="2800" dirty="0" smtClean="0"/>
              <a:t>. The </a:t>
            </a:r>
            <a:r>
              <a:rPr lang="en-US" sz="2800" dirty="0"/>
              <a:t>evidence shows an increase in or development of emotional instability and mental illness</a:t>
            </a:r>
            <a:r>
              <a:rPr lang="en-US" sz="2800" dirty="0" smtClean="0"/>
              <a:t>.” </a:t>
            </a: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2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flipV="1">
            <a:off x="0" y="-45718"/>
            <a:ext cx="9144000" cy="4571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endParaRPr lang="en-US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sz="4800" b="1" u="sng" dirty="0" smtClean="0">
                <a:solidFill>
                  <a:schemeClr val="tx1"/>
                </a:solidFill>
              </a:rPr>
              <a:t>Evaluating Sources </a:t>
            </a:r>
          </a:p>
          <a:p>
            <a:r>
              <a:rPr lang="en-US" sz="4800" b="1" u="sng" dirty="0" smtClean="0">
                <a:solidFill>
                  <a:schemeClr val="tx1"/>
                </a:solidFill>
              </a:rPr>
              <a:t>and </a:t>
            </a:r>
          </a:p>
          <a:p>
            <a:r>
              <a:rPr lang="en-US" sz="4800" b="1" u="sng" dirty="0" smtClean="0">
                <a:solidFill>
                  <a:schemeClr val="tx1"/>
                </a:solidFill>
              </a:rPr>
              <a:t>Practicing Harris’ Authorizing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sz="5400" dirty="0" smtClean="0">
                <a:solidFill>
                  <a:schemeClr val="tx1"/>
                </a:solidFill>
              </a:rPr>
              <a:t>Students Will Need:</a:t>
            </a:r>
          </a:p>
          <a:p>
            <a:pPr algn="l"/>
            <a:r>
              <a:rPr lang="en-US" sz="5400" dirty="0" smtClean="0">
                <a:solidFill>
                  <a:schemeClr val="tx1"/>
                </a:solidFill>
              </a:rPr>
              <a:t>2 sheets of paper</a:t>
            </a:r>
          </a:p>
          <a:p>
            <a:pPr algn="l"/>
            <a:r>
              <a:rPr lang="en-US" sz="5400" dirty="0" smtClean="0">
                <a:solidFill>
                  <a:schemeClr val="tx1"/>
                </a:solidFill>
              </a:rPr>
              <a:t>Pen/Pencil</a:t>
            </a:r>
            <a:endParaRPr lang="en-US" sz="5400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68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flipV="1">
            <a:off x="0" y="-45718"/>
            <a:ext cx="9144000" cy="4571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endParaRPr lang="en-US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Chemical Scenario - Would you drink this?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What if THIS person said you </a:t>
            </a:r>
            <a:r>
              <a:rPr lang="en-US" b="1" dirty="0" smtClean="0">
                <a:solidFill>
                  <a:schemeClr val="tx1"/>
                </a:solidFill>
              </a:rPr>
              <a:t>could drink…</a:t>
            </a:r>
            <a:endParaRPr lang="en-US" b="1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At </a:t>
            </a:r>
            <a:r>
              <a:rPr lang="en-US" dirty="0" smtClean="0">
                <a:solidFill>
                  <a:schemeClr val="tx1"/>
                </a:solidFill>
              </a:rPr>
              <a:t>your table you have a jar of… something, </a:t>
            </a:r>
            <a:r>
              <a:rPr lang="en-US" dirty="0" smtClean="0">
                <a:solidFill>
                  <a:schemeClr val="tx1"/>
                </a:solidFill>
              </a:rPr>
              <a:t>pass around jar and look at.  NO TASTING OR SMELLING!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Take slips in your envelope out, with a partner/group decide if the person on each slip of paper </a:t>
            </a:r>
            <a:r>
              <a:rPr lang="en-US" b="1" dirty="0" smtClean="0">
                <a:solidFill>
                  <a:schemeClr val="tx1"/>
                </a:solidFill>
              </a:rPr>
              <a:t>could</a:t>
            </a:r>
            <a:r>
              <a:rPr lang="en-US" dirty="0" smtClean="0">
                <a:solidFill>
                  <a:schemeClr val="tx1"/>
                </a:solidFill>
              </a:rPr>
              <a:t> convince you to drink the contents of the jar. 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On your paper, write name of person and whether or not you could be convinced, explain your choice (why this person is credible/why this one is not). 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78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flipV="1">
            <a:off x="0" y="-45718"/>
            <a:ext cx="9144000" cy="4571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endParaRPr lang="en-US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More Practice – Evaluating Sources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Source Sort Activity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Topic: </a:t>
            </a:r>
            <a:r>
              <a:rPr lang="en-US" b="1" dirty="0" smtClean="0">
                <a:solidFill>
                  <a:schemeClr val="tx1"/>
                </a:solidFill>
              </a:rPr>
              <a:t>Solitary Confinement Is/Is Not An Appropriate Form of Punishment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Sort into 2 columns what you think is: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3600" b="1" u="sng" dirty="0" smtClean="0">
                <a:solidFill>
                  <a:schemeClr val="tx1"/>
                </a:solidFill>
              </a:rPr>
              <a:t>Credible</a:t>
            </a:r>
            <a:r>
              <a:rPr lang="en-US" sz="3600" b="1" dirty="0" smtClean="0">
                <a:solidFill>
                  <a:schemeClr val="tx1"/>
                </a:solidFill>
              </a:rPr>
              <a:t>			</a:t>
            </a:r>
            <a:r>
              <a:rPr lang="en-US" sz="3600" b="1" u="sng" dirty="0" smtClean="0">
                <a:solidFill>
                  <a:schemeClr val="tx1"/>
                </a:solidFill>
              </a:rPr>
              <a:t>Not Credible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At your table discuss why you chose to put each source in that category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Whole group discussion/questions?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11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7" descr="C:\Users\Darla\AppData\Local\Microsoft\Windows\Temporary Internet Files\Content.IE5\2KONS0FP\Improve your argument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0"/>
            <a:ext cx="5257800" cy="32004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0" y="2779961"/>
            <a:ext cx="9144000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b="1" dirty="0" smtClean="0">
              <a:latin typeface="Comic Sans MS" pitchFamily="66" charset="0"/>
            </a:endParaRPr>
          </a:p>
          <a:p>
            <a:pPr algn="ctr"/>
            <a:r>
              <a:rPr lang="en-US" sz="3600" b="1" dirty="0" smtClean="0">
                <a:latin typeface="Comic Sans MS" pitchFamily="66" charset="0"/>
              </a:rPr>
              <a:t>How does a writer decide what source(s) would help to improve their position? </a:t>
            </a:r>
          </a:p>
          <a:p>
            <a:pPr algn="ctr"/>
            <a:endParaRPr lang="en-US" sz="3600" b="1" dirty="0">
              <a:latin typeface="Comic Sans MS" pitchFamily="66" charset="0"/>
            </a:endParaRPr>
          </a:p>
          <a:p>
            <a:pPr algn="ctr"/>
            <a:r>
              <a:rPr lang="en-US" sz="4000" b="1" dirty="0" smtClean="0">
                <a:latin typeface="Comic Sans MS" pitchFamily="66" charset="0"/>
              </a:rPr>
              <a:t>GOOD QUESTION</a:t>
            </a:r>
          </a:p>
          <a:p>
            <a:pPr algn="ctr"/>
            <a:r>
              <a:rPr lang="en-US" sz="1400" dirty="0" smtClean="0">
                <a:hlinkClick r:id="rId3"/>
              </a:rPr>
              <a:t>https</a:t>
            </a:r>
            <a:r>
              <a:rPr lang="en-US" sz="1400" dirty="0">
                <a:hlinkClick r:id="rId3"/>
              </a:rPr>
              <a:t>://www.youtube.com/watch?v=EyMT08mD7Ds</a:t>
            </a:r>
            <a:endParaRPr lang="en-US" sz="1400" dirty="0"/>
          </a:p>
          <a:p>
            <a:pPr algn="ctr"/>
            <a:endParaRPr lang="en-US" sz="3600" b="1" dirty="0" smtClean="0">
              <a:latin typeface="Comic Sans MS" pitchFamily="66" charset="0"/>
            </a:endParaRPr>
          </a:p>
          <a:p>
            <a:pPr algn="ctr"/>
            <a:endParaRPr lang="en-US" sz="36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4" y="0"/>
            <a:ext cx="9141725" cy="16002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dirty="0" smtClean="0"/>
              <a:t>How Do I Determine A Credible Source?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C</a:t>
            </a:r>
            <a:r>
              <a:rPr lang="en-US" sz="3600" dirty="0" smtClean="0"/>
              <a:t> – Currency, how current is the source?</a:t>
            </a:r>
          </a:p>
          <a:p>
            <a:r>
              <a:rPr lang="en-US" sz="3600" b="1" dirty="0" smtClean="0"/>
              <a:t>R</a:t>
            </a:r>
            <a:r>
              <a:rPr lang="en-US" sz="3600" dirty="0" smtClean="0"/>
              <a:t> – Reliability, how reliable is the source?</a:t>
            </a:r>
          </a:p>
          <a:p>
            <a:r>
              <a:rPr lang="en-US" sz="3600" b="1" dirty="0" smtClean="0"/>
              <a:t>A</a:t>
            </a:r>
            <a:r>
              <a:rPr lang="en-US" sz="3600" dirty="0" smtClean="0"/>
              <a:t> – Authority, who is the author?</a:t>
            </a:r>
          </a:p>
          <a:p>
            <a:r>
              <a:rPr lang="en-US" sz="3600" b="1" dirty="0" smtClean="0"/>
              <a:t>A</a:t>
            </a:r>
            <a:r>
              <a:rPr lang="en-US" sz="3600" dirty="0" smtClean="0"/>
              <a:t> – Accuracy, how accurate is the information in the source?</a:t>
            </a:r>
          </a:p>
          <a:p>
            <a:r>
              <a:rPr lang="en-US" sz="3600" b="1" dirty="0" smtClean="0"/>
              <a:t>P</a:t>
            </a:r>
            <a:r>
              <a:rPr lang="en-US" sz="3600" dirty="0" smtClean="0"/>
              <a:t> – Purpose/Point of View, what is the purpose or point of view of the source?</a:t>
            </a:r>
          </a:p>
          <a:p>
            <a:endParaRPr lang="en-US" sz="1200" dirty="0" smtClean="0"/>
          </a:p>
          <a:p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Authorizing My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/>
          <a:lstStyle/>
          <a:p>
            <a:r>
              <a:rPr lang="en-US" dirty="0" smtClean="0"/>
              <a:t>Authorizing – </a:t>
            </a:r>
            <a:r>
              <a:rPr lang="en-US" b="1" u="sng" dirty="0" smtClean="0"/>
              <a:t>When the writer refers to an “expert” to support the claim they are making</a:t>
            </a:r>
            <a:r>
              <a:rPr lang="en-US" dirty="0" smtClean="0"/>
              <a:t>. This is another </a:t>
            </a:r>
            <a:r>
              <a:rPr lang="en-US" b="1" dirty="0" smtClean="0"/>
              <a:t>“Harris Move” </a:t>
            </a:r>
            <a:r>
              <a:rPr lang="en-US" dirty="0" smtClean="0"/>
              <a:t>in argument writing.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 smtClean="0"/>
              <a:t>How Does This Work?</a:t>
            </a:r>
          </a:p>
          <a:p>
            <a:pPr marL="0" indent="0" algn="ctr">
              <a:buNone/>
            </a:pPr>
            <a:endParaRPr lang="en-US" b="1" dirty="0" smtClean="0"/>
          </a:p>
          <a:p>
            <a:pPr marL="0" lvl="0" indent="0">
              <a:spcBef>
                <a:spcPts val="0"/>
              </a:spcBef>
              <a:buSzPct val="25000"/>
              <a:buNone/>
            </a:pPr>
            <a:r>
              <a:rPr lang="en-US" u="sng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First</a:t>
            </a:r>
            <a:r>
              <a:rPr lang="en-US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, </a:t>
            </a:r>
            <a:r>
              <a:rPr lang="en-US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select </a:t>
            </a:r>
            <a:r>
              <a:rPr lang="en-US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a compelling piece of evidence.</a:t>
            </a:r>
          </a:p>
          <a:p>
            <a:pPr marL="0" lvl="0" indent="0">
              <a:spcBef>
                <a:spcPts val="0"/>
              </a:spcBef>
              <a:buSzPct val="25000"/>
              <a:buNone/>
            </a:pPr>
            <a:r>
              <a:rPr lang="en-US" u="sng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Then</a:t>
            </a:r>
            <a:r>
              <a:rPr lang="en-US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identify </a:t>
            </a:r>
            <a:r>
              <a:rPr lang="en-US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the source of the evidence.</a:t>
            </a:r>
          </a:p>
          <a:p>
            <a:pPr marL="0" lvl="0" indent="0">
              <a:spcBef>
                <a:spcPts val="0"/>
              </a:spcBef>
              <a:buSzPct val="25000"/>
              <a:buNone/>
            </a:pPr>
            <a:r>
              <a:rPr lang="en-US" u="sng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Finally</a:t>
            </a:r>
            <a:r>
              <a:rPr lang="en-US" u="sng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,</a:t>
            </a:r>
            <a:r>
              <a:rPr lang="en-US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</a:t>
            </a:r>
            <a:r>
              <a:rPr lang="en-US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show </a:t>
            </a:r>
            <a:r>
              <a:rPr lang="en-US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the importance of that source, if it is not obvious.  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sz="1600" b="1" dirty="0">
              <a:solidFill>
                <a:schemeClr val="dk1"/>
              </a:solidFill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751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288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u="sng" dirty="0" smtClean="0"/>
              <a:t>Pick </a:t>
            </a:r>
            <a:r>
              <a:rPr lang="en-US" b="1" u="sng" dirty="0"/>
              <a:t>Your Position</a:t>
            </a:r>
            <a:br>
              <a:rPr lang="en-US" b="1" u="sng" dirty="0"/>
            </a:br>
            <a:r>
              <a:rPr lang="en-US" sz="3600" b="1" dirty="0" smtClean="0"/>
              <a:t>‘Solitary </a:t>
            </a:r>
            <a:r>
              <a:rPr lang="en-US" sz="3600" b="1" dirty="0"/>
              <a:t>Confinement Is/Is Not An Appropriate Form of Punishment</a:t>
            </a:r>
            <a:r>
              <a:rPr lang="en-US" sz="3600" b="1" dirty="0" smtClean="0"/>
              <a:t>?’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4953000"/>
          </a:xfrm>
        </p:spPr>
        <p:txBody>
          <a:bodyPr>
            <a:normAutofit fontScale="92500" lnSpcReduction="10000"/>
          </a:bodyPr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en-US" sz="4000" b="1" u="sng" dirty="0" smtClean="0"/>
              <a:t>Let’s </a:t>
            </a:r>
            <a:r>
              <a:rPr lang="en-US" sz="4000" b="1" u="sng" dirty="0"/>
              <a:t>Look At Some Sources</a:t>
            </a:r>
            <a:endParaRPr lang="en-US" sz="4000" b="1" u="sng" dirty="0" smtClean="0">
              <a:solidFill>
                <a:schemeClr val="dk1"/>
              </a:solidFill>
              <a:ea typeface="Calibri"/>
              <a:cs typeface="Calibri"/>
              <a:sym typeface="Calibri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sz="3900" dirty="0" smtClean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Calibri"/>
              </a:rPr>
              <a:t>Articles </a:t>
            </a:r>
            <a:r>
              <a:rPr lang="en-US" sz="3900" dirty="0" smtClean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Calibri"/>
              </a:rPr>
              <a:t>– Read through </a:t>
            </a:r>
            <a:r>
              <a:rPr lang="en-US" sz="3900" dirty="0" smtClean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Calibri"/>
              </a:rPr>
              <a:t>each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sz="3900" dirty="0" smtClean="0">
              <a:solidFill>
                <a:schemeClr val="dk1"/>
              </a:solidFill>
              <a:latin typeface="Tahoma" pitchFamily="34" charset="0"/>
              <a:ea typeface="Tahoma" pitchFamily="34" charset="0"/>
              <a:cs typeface="Tahoma" pitchFamily="34" charset="0"/>
              <a:sym typeface="Calibri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900" dirty="0" smtClean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Calibri"/>
              </a:rPr>
              <a:t>Underline/highlight </a:t>
            </a:r>
            <a:r>
              <a:rPr lang="en-US" sz="3900" dirty="0" smtClean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Calibri"/>
              </a:rPr>
              <a:t>examples of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900" dirty="0" smtClean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Calibri"/>
              </a:rPr>
              <a:t>Authorizing (reminder – </a:t>
            </a:r>
            <a:r>
              <a:rPr lang="en-US" sz="3900" b="1" u="sng" dirty="0">
                <a:latin typeface="Tahoma" pitchFamily="34" charset="0"/>
                <a:ea typeface="Tahoma" pitchFamily="34" charset="0"/>
                <a:cs typeface="Tahoma" pitchFamily="34" charset="0"/>
              </a:rPr>
              <a:t>When the writer refers to an “expert” to support the claim they are making</a:t>
            </a:r>
            <a:r>
              <a:rPr lang="en-US" sz="3900" dirty="0" smtClean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Calibri"/>
              </a:rPr>
              <a:t>)</a:t>
            </a:r>
            <a:endParaRPr lang="en-US" sz="3900" dirty="0" smtClean="0">
              <a:solidFill>
                <a:schemeClr val="dk1"/>
              </a:solidFill>
              <a:latin typeface="Tahoma" pitchFamily="34" charset="0"/>
              <a:ea typeface="Tahoma" pitchFamily="34" charset="0"/>
              <a:cs typeface="Tahoma" pitchFamily="34" charset="0"/>
              <a:sym typeface="Calibri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sz="3900" dirty="0" smtClean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Calibri"/>
              </a:rPr>
              <a:t>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3900" dirty="0" smtClean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Calibri"/>
              </a:rPr>
              <a:t>Scavenger Hunt questions/work together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sz="4000" dirty="0">
              <a:solidFill>
                <a:schemeClr val="dk1"/>
              </a:solidFill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0332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How Is This Writer Using Authorizing?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r>
              <a:rPr lang="en-US" sz="2400" dirty="0"/>
              <a:t>Regarding the mental effects of social isolation as punishment,</a:t>
            </a:r>
            <a:r>
              <a:rPr lang="en-US" sz="2400" b="1" dirty="0"/>
              <a:t> Dr. Stuart Grassian, an expert on solitary confinement</a:t>
            </a:r>
            <a:r>
              <a:rPr lang="en-US" sz="2400" dirty="0"/>
              <a:t>, found in his research that “aversive </a:t>
            </a:r>
            <a:r>
              <a:rPr lang="en-US" sz="2400" dirty="0" smtClean="0"/>
              <a:t>conditioning”- the </a:t>
            </a:r>
            <a:r>
              <a:rPr lang="en-US" sz="2400" dirty="0"/>
              <a:t>use of punishment as a means of changing negative behavior - is inherently ethically questionable and creates an inherent risk of harm. ” So far, the evidence shows an increase of – sometimes the start - of emotional instability and mental illness.</a:t>
            </a:r>
          </a:p>
          <a:p>
            <a:pPr marL="0" indent="0">
              <a:buNone/>
            </a:pPr>
            <a:r>
              <a:rPr lang="en-US" dirty="0"/>
              <a:t> </a:t>
            </a:r>
            <a:endParaRPr lang="en-US" dirty="0" smtClean="0"/>
          </a:p>
          <a:p>
            <a:pPr marL="0" indent="0" algn="ctr">
              <a:buNone/>
            </a:pPr>
            <a:r>
              <a:rPr lang="en-US" sz="2000" dirty="0" smtClean="0"/>
              <a:t>From </a:t>
            </a:r>
            <a:r>
              <a:rPr lang="en-US" sz="2000" b="1" u="sng" dirty="0"/>
              <a:t>The Kenan Institute for Ethics at Duke University</a:t>
            </a:r>
          </a:p>
          <a:p>
            <a:pPr marL="0" indent="0" algn="ctr">
              <a:buNone/>
            </a:pPr>
            <a:r>
              <a:rPr lang="en-US" sz="2000" b="1" dirty="0"/>
              <a:t>Excerpted from</a:t>
            </a:r>
            <a:endParaRPr lang="en-US" sz="2000" dirty="0"/>
          </a:p>
          <a:p>
            <a:pPr marL="0" indent="0" algn="ctr">
              <a:buNone/>
            </a:pPr>
            <a:r>
              <a:rPr lang="en-US" sz="2000" dirty="0"/>
              <a:t>In The Hole – Is Solitary Confinement Justifiable Anymore?</a:t>
            </a:r>
          </a:p>
          <a:p>
            <a:pPr marL="0" indent="0" algn="ctr">
              <a:buNone/>
            </a:pPr>
            <a:r>
              <a:rPr lang="en-US" sz="2000" dirty="0"/>
              <a:t>Jonathan Igne-Bianchi</a:t>
            </a:r>
          </a:p>
          <a:p>
            <a:pPr marL="0" indent="0" algn="ctr">
              <a:buNone/>
            </a:pPr>
            <a:r>
              <a:rPr lang="en-US" sz="1200" u="sng" dirty="0" smtClean="0">
                <a:hlinkClick r:id="rId2"/>
              </a:rPr>
              <a:t>http</a:t>
            </a:r>
            <a:r>
              <a:rPr lang="en-US" sz="1200" u="sng" dirty="0">
                <a:hlinkClick r:id="rId2"/>
              </a:rPr>
              <a:t>://kenan.ethics.duke.edu/teamkenan/encompass/current-issue/e14-in-the-hole-is-solitary-confinement-justifiable/</a:t>
            </a:r>
            <a:endParaRPr lang="en-US" sz="1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51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2134</TotalTime>
  <Words>663</Words>
  <Application>Microsoft Office PowerPoint</Application>
  <PresentationFormat>On-screen Show (4:3)</PresentationFormat>
  <Paragraphs>102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 </vt:lpstr>
      <vt:lpstr> </vt:lpstr>
      <vt:lpstr> </vt:lpstr>
      <vt:lpstr> </vt:lpstr>
      <vt:lpstr>PowerPoint Presentation</vt:lpstr>
      <vt:lpstr>  How Do I Determine A Credible Source? </vt:lpstr>
      <vt:lpstr>Authorizing My Writing</vt:lpstr>
      <vt:lpstr>  Pick Your Position ‘Solitary Confinement Is/Is Not An Appropriate Form of Punishment?’  </vt:lpstr>
      <vt:lpstr>How Is This Writer Using Authorizing? </vt:lpstr>
      <vt:lpstr>Let’s Practice - Example</vt:lpstr>
      <vt:lpstr>You Practice – Choose 1 Article, write on your own paper</vt:lpstr>
      <vt:lpstr>Putting This Together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Evaluating Sources For Argument “I Like To Argue!”</dc:title>
  <dc:creator>Darla</dc:creator>
  <cp:lastModifiedBy>NWTECH</cp:lastModifiedBy>
  <cp:revision>83</cp:revision>
  <dcterms:created xsi:type="dcterms:W3CDTF">2015-07-04T14:59:40Z</dcterms:created>
  <dcterms:modified xsi:type="dcterms:W3CDTF">2015-07-11T02:54:56Z</dcterms:modified>
</cp:coreProperties>
</file>