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75" r:id="rId2"/>
    <p:sldId id="276" r:id="rId3"/>
    <p:sldId id="277" r:id="rId4"/>
    <p:sldId id="257" r:id="rId5"/>
    <p:sldId id="258" r:id="rId6"/>
    <p:sldId id="259" r:id="rId7"/>
    <p:sldId id="278" r:id="rId8"/>
    <p:sldId id="261" r:id="rId9"/>
    <p:sldId id="262" r:id="rId10"/>
    <p:sldId id="265" r:id="rId11"/>
    <p:sldId id="271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4" d="100"/>
          <a:sy n="44" d="100"/>
        </p:scale>
        <p:origin x="-57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152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search?q</a:t>
            </a:r>
            <a:r>
              <a:rPr lang="en-US" dirty="0" smtClean="0"/>
              <a:t>=</a:t>
            </a:r>
            <a:r>
              <a:rPr lang="en-US" dirty="0" err="1" smtClean="0"/>
              <a:t>google+images+candied+yams&amp;espv</a:t>
            </a:r>
            <a:r>
              <a:rPr lang="en-US" dirty="0" smtClean="0"/>
              <a:t>=210&amp;es_sm=91&amp;source=</a:t>
            </a:r>
            <a:r>
              <a:rPr lang="en-US" dirty="0" err="1" smtClean="0"/>
              <a:t>lnms&amp;tbm</a:t>
            </a:r>
            <a:r>
              <a:rPr lang="en-US" dirty="0" smtClean="0"/>
              <a:t>=</a:t>
            </a:r>
            <a:r>
              <a:rPr lang="en-US" dirty="0" err="1" smtClean="0"/>
              <a:t>isch&amp;sa</a:t>
            </a:r>
            <a:r>
              <a:rPr lang="en-US" dirty="0" smtClean="0"/>
              <a:t>=</a:t>
            </a:r>
            <a:r>
              <a:rPr lang="en-US" dirty="0" err="1" smtClean="0"/>
              <a:t>X&amp;ei</a:t>
            </a:r>
            <a:r>
              <a:rPr lang="en-US" dirty="0" smtClean="0"/>
              <a:t>=mwUYU4OyNOTlyAGVl4HoCw&amp;ved=0CAkQ_AUoAQ&amp;biw=1024&amp;bih=394&amp;dpr=2.5#q=candied%20yams&amp;tbm=</a:t>
            </a:r>
            <a:r>
              <a:rPr lang="en-US" dirty="0" err="1" smtClean="0"/>
              <a:t>isch&amp;facrc</a:t>
            </a:r>
            <a:r>
              <a:rPr lang="en-US" dirty="0" smtClean="0"/>
              <a:t>=_&amp;</a:t>
            </a:r>
            <a:r>
              <a:rPr lang="en-US" dirty="0" err="1" smtClean="0"/>
              <a:t>imgdii</a:t>
            </a:r>
            <a:r>
              <a:rPr lang="en-US" dirty="0" smtClean="0"/>
              <a:t>=_&amp;</a:t>
            </a:r>
            <a:r>
              <a:rPr lang="en-US" dirty="0" err="1" smtClean="0"/>
              <a:t>imgrc</a:t>
            </a:r>
            <a:r>
              <a:rPr lang="en-US" dirty="0" smtClean="0"/>
              <a:t>=DaDUtb9sSEAvOM%253A%3Bnl7nzYP4ysExqM%3Bhttp%253A%252F%252Fsweetiepiess.com%252Fwp-content%252Fuploads%252F2013%252F04%252FMiss-Robbies-Candied-Yams-and-Green-Beans-Recipe.jpg%3Bhttp%253A%252F%252Fsweetiepiess.com%252Fmiss-robbies-candied-yams-recipe%252F%3B1600%3B1260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DC4-4C44-B241-A239-8201117EDF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r>
              <a:rPr lang="en-US" baseline="0" dirty="0" smtClean="0"/>
              <a:t> Graff and consider application of his idea of entering the conversation as the secret sauce. Verbalize impressions, response, first thoughts.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DC4-4C44-B241-A239-8201117EDF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1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 dirty="0"/>
              <a:t>Two minute free-write. Turn to a partner and determine who has the fewest TV sets. The person with the fewest television sets begins. One minute each pair/</a:t>
            </a:r>
            <a:r>
              <a:rPr lang="en-US" sz="1800" b="0" i="0" u="none" strike="noStrike" cap="none" baseline="0" dirty="0" smtClean="0"/>
              <a:t>share.</a:t>
            </a:r>
            <a:endParaRPr lang="en-US" sz="1800" b="0" i="0" u="none" strike="noStrike" cap="none" baseline="0" dirty="0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 dirty="0"/>
              <a:t>3-4 minutes</a:t>
            </a:r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 dirty="0"/>
          </a:p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 dirty="0"/>
              <a:t>T-Chart: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 dirty="0"/>
              <a:t>Create two columns – one for images and one for words. What are you noticing?  What opinions are you generating from this image?</a:t>
            </a:r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 dirty="0"/>
          </a:p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 dirty="0"/>
              <a:t>Do a group share and create a chart.</a:t>
            </a:r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 dirty="0"/>
          </a:p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 dirty="0"/>
              <a:t>Note that we’ll try a different </a:t>
            </a:r>
            <a:r>
              <a:rPr lang="en-US" sz="1800" b="0" i="0" u="none" strike="noStrike" cap="none" baseline="0" dirty="0" smtClean="0"/>
              <a:t>invention strategy to come up ideas </a:t>
            </a:r>
            <a:r>
              <a:rPr lang="en-US" sz="1800" b="0" i="0" u="none" strike="noStrike" cap="none" baseline="0" dirty="0"/>
              <a:t>for each text.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 dirty="0"/>
              <a:t>Two minute free-write. Partner share what you added after you studied </a:t>
            </a:r>
            <a:r>
              <a:rPr lang="en-US" sz="1800" b="0" i="0" u="none" strike="noStrike" cap="none" baseline="0" dirty="0" smtClean="0"/>
              <a:t>the advertisement.</a:t>
            </a:r>
            <a:endParaRPr lang="en-US" sz="1800" b="0" i="0" u="none" strike="noStrike" cap="none" baseline="0" dirty="0"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Connecting</a:t>
            </a:r>
            <a:r>
              <a:rPr lang="en-US" baseline="0" dirty="0" smtClean="0"/>
              <a:t> texts, not just summarizing</a:t>
            </a:r>
          </a:p>
          <a:p>
            <a:r>
              <a:rPr lang="en-US" baseline="0" dirty="0" smtClean="0"/>
              <a:t>Considering different angles</a:t>
            </a:r>
          </a:p>
          <a:p>
            <a:r>
              <a:rPr lang="en-US" baseline="0" dirty="0" smtClean="0"/>
              <a:t>Changing our claims and our minds as we write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5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Distribute </a:t>
            </a:r>
            <a:r>
              <a:rPr lang="en-US" sz="1800" b="0" i="0" u="none" strike="noStrike" cap="none" baseline="0" dirty="0"/>
              <a:t>copies of these readings from </a:t>
            </a:r>
            <a:r>
              <a:rPr lang="en-US" sz="1800" b="0" i="0" u="none" strike="noStrike" cap="none" baseline="0" dirty="0" smtClean="0"/>
              <a:t>the WIRED.</a:t>
            </a:r>
            <a:endParaRPr sz="1800" b="0" i="0" u="none" strike="noStrike" cap="none" baseline="0" dirty="0"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 dirty="0" smtClean="0"/>
              <a:t>In </a:t>
            </a:r>
            <a:r>
              <a:rPr lang="en-US" sz="1800" b="0" i="0" u="none" strike="noStrike" cap="none" baseline="0" dirty="0"/>
              <a:t>your classroom, you can be more directive if needed, by using sentence </a:t>
            </a:r>
            <a:r>
              <a:rPr lang="en-US" sz="1800" b="0" i="0" u="none" strike="noStrike" cap="none" baseline="0" dirty="0" smtClean="0"/>
              <a:t>starters. Share copies of sentence starters</a:t>
            </a:r>
            <a:endParaRPr lang="en-US" sz="1800" b="0" i="0" u="none" strike="noStrike" cap="none" baseline="0" dirty="0"/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 dirty="0"/>
          </a:p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 dirty="0" smtClean="0"/>
              <a:t>Time for low-stakes writing allows students to take risks. </a:t>
            </a:r>
          </a:p>
          <a:p>
            <a:pPr>
              <a:spcBef>
                <a:spcPts val="0"/>
              </a:spcBef>
              <a:buNone/>
            </a:pPr>
            <a:endParaRPr lang="en-US" sz="1800" b="0" i="0" u="none" strike="noStrike" cap="none" baseline="0" dirty="0" smtClean="0"/>
          </a:p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 dirty="0" smtClean="0"/>
              <a:t>Three minute free-write. Reread the whole thing to yourself to see if it hangs together.</a:t>
            </a:r>
          </a:p>
          <a:p>
            <a:pPr>
              <a:spcBef>
                <a:spcPts val="0"/>
              </a:spcBef>
              <a:buNone/>
            </a:pPr>
            <a:endParaRPr lang="en-US" sz="1800" b="0" i="0" u="none" strike="noStrike" cap="none" baseline="0" dirty="0"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 dirty="0" smtClean="0"/>
              <a:t>Pausing to reflect how thoughts may have changed or shifted</a:t>
            </a:r>
            <a:endParaRPr lang="en-US" sz="1800" b="0" i="0" u="none" strike="noStrike" cap="none" baseline="0"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indent="457200" rtl="0">
              <a:spcBef>
                <a:spcPts val="0"/>
              </a:spcBef>
              <a:defRPr/>
            </a:lvl2pPr>
            <a:lvl3pPr indent="914400" rtl="0">
              <a:spcBef>
                <a:spcPts val="0"/>
              </a:spcBef>
              <a:defRPr/>
            </a:lvl3pPr>
            <a:lvl4pPr indent="1371600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0" y="-1"/>
            <a:ext cx="9277350" cy="7305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58188" y="4682192"/>
            <a:ext cx="9150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They Say/I Say: The Secret Ingredient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in Academic Writing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Melissa Bergman and Jess Shumake</a:t>
            </a:r>
          </a:p>
          <a:p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Pausing to Consider the Evolution of Our Thinking…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Concerning argument writing,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used to think…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then (this happened)…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now…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with a partner.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your ideas and what did you pul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from the other texts?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Snapshot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They Say/I Say “Secret Sauce”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n-US" sz="3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n-US" sz="3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n-US" sz="3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n-US" sz="3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share: How did this process work for you and how might it work in your classroom?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als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5" y="1600199"/>
            <a:ext cx="5890718" cy="39271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Gerald Graff give us the recipe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9845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72825"/>
          </a:xfrm>
        </p:spPr>
        <p:txBody>
          <a:bodyPr/>
          <a:lstStyle/>
          <a:p>
            <a:r>
              <a:rPr lang="en-US" sz="3200" dirty="0" smtClean="0"/>
              <a:t>What do “they” say? </a:t>
            </a:r>
            <a:r>
              <a:rPr lang="en-US" sz="3200" dirty="0"/>
              <a:t>Take me to the text 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Picture 4" descr="AndrewMason.TextP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286" y="1450990"/>
            <a:ext cx="4799554" cy="48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Quick-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thoughts about reality TV?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581400"/>
            <a:ext cx="2895600" cy="248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-Comes-Honey-Boo-Boo-TL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66" y="1239259"/>
            <a:ext cx="5080000" cy="406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“And now I’m thinking…”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544458" y="1652806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back to your Quick Write about reality TV.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transition like “Now I’m thinking,” and then select a detail from the text (the image) to add to your quick-write about reality TV.</a:t>
            </a:r>
          </a:p>
        </p:txBody>
      </p:sp>
      <p:sp>
        <p:nvSpPr>
          <p:cNvPr id="111" name="Shape 111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975" y="395507"/>
            <a:ext cx="1990724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257800" y="5715000"/>
            <a:ext cx="3429000" cy="923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starting a process call “layering.”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We’ll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 texts and writing several times.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ke-hd-wall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366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1751" y="382487"/>
            <a:ext cx="641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Thinking Behind </a:t>
            </a:r>
            <a:r>
              <a:rPr lang="en-US" sz="4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66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894375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dley"/>
              <a:buNone/>
            </a:pPr>
            <a:r>
              <a:rPr lang="en-US" sz="4400" b="1" i="0" u="none" strike="noStrike" cap="none" baseline="0" dirty="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NEXT: We </a:t>
            </a:r>
            <a:r>
              <a:rPr lang="en-US" sz="4400" b="1" i="0" u="none" strike="noStrike" cap="none" baseline="0" dirty="0" smtClean="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continue playing </a:t>
            </a:r>
            <a:r>
              <a:rPr lang="en-US" sz="4400" b="1" i="0" u="none" strike="noStrike" cap="none" baseline="0" dirty="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around with how an idea might change.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WIRED article “Why Reality TV Doesn’t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Suck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the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ways to respond “yes, no, but”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the Conversation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323" y="5578128"/>
            <a:ext cx="7787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to the text by writing what you are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thinking now. Add another layer.</a:t>
            </a: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elusivefish.argumen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1"/>
          <a:stretch/>
        </p:blipFill>
        <p:spPr>
          <a:xfrm>
            <a:off x="477746" y="1560774"/>
            <a:ext cx="7712258" cy="37217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470</Words>
  <Application>Microsoft Office PowerPoint</Application>
  <PresentationFormat>On-screen Show (4:3)</PresentationFormat>
  <Paragraphs>75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Gerald Graff give us the recipe</vt:lpstr>
      <vt:lpstr>What do “they” say? Take me to the text . </vt:lpstr>
      <vt:lpstr>Quick-write</vt:lpstr>
      <vt:lpstr>PowerPoint Presentation</vt:lpstr>
      <vt:lpstr>             “And now I’m thinking…”</vt:lpstr>
      <vt:lpstr>PowerPoint Presentation</vt:lpstr>
      <vt:lpstr>PowerPoint Presentation</vt:lpstr>
      <vt:lpstr>Join the Conversation</vt:lpstr>
      <vt:lpstr>Pausing to Consider the Evolution of Our Thinking…</vt:lpstr>
      <vt:lpstr>Snapshot of the They Say/I Say “Secret Sauce”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Voices and Reading the World:  Reality TV</dc:title>
  <dc:creator>Mcgee, Christina</dc:creator>
  <cp:lastModifiedBy>McGee, Christina</cp:lastModifiedBy>
  <cp:revision>25</cp:revision>
  <dcterms:modified xsi:type="dcterms:W3CDTF">2015-09-17T00:40:01Z</dcterms:modified>
</cp:coreProperties>
</file>